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sldIdLst>
    <p:sldId id="263" r:id="rId2"/>
    <p:sldId id="282" r:id="rId3"/>
    <p:sldId id="283" r:id="rId4"/>
    <p:sldId id="278" r:id="rId5"/>
    <p:sldId id="271" r:id="rId6"/>
    <p:sldId id="267" r:id="rId7"/>
    <p:sldId id="258" r:id="rId8"/>
    <p:sldId id="272" r:id="rId9"/>
    <p:sldId id="268" r:id="rId10"/>
    <p:sldId id="281" r:id="rId11"/>
    <p:sldId id="262" r:id="rId12"/>
    <p:sldId id="270" r:id="rId13"/>
    <p:sldId id="265" r:id="rId14"/>
    <p:sldId id="266" r:id="rId15"/>
    <p:sldId id="279" r:id="rId16"/>
    <p:sldId id="280" r:id="rId17"/>
    <p:sldId id="274" r:id="rId18"/>
    <p:sldId id="273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619" y="-48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337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408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9863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9080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268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5660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625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60539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9855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98550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2790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15E099C-67B2-4DAD-9B04-24D81C9A0753}" type="datetimeFigureOut">
              <a:rPr lang="hr-HR" smtClean="0"/>
              <a:pPr/>
              <a:t>2.9.2014.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4996A51-F4D4-4621-8EE1-C3FA1C79203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0162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 u razredu</a:t>
            </a:r>
            <a:endParaRPr lang="hr-H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b="1" dirty="0" smtClean="0"/>
              <a:t>Tanja Dejanović Šagadin, prof.</a:t>
            </a:r>
          </a:p>
          <a:p>
            <a:r>
              <a:rPr lang="hr-HR" b="1" dirty="0"/>
              <a:t>p</a:t>
            </a:r>
            <a:r>
              <a:rPr lang="hr-HR" b="1" dirty="0" smtClean="0"/>
              <a:t>sihologinja i psihoterapeutkinja</a:t>
            </a:r>
          </a:p>
          <a:p>
            <a:r>
              <a:rPr lang="hr-HR" b="1" dirty="0" smtClean="0"/>
              <a:t>Centar za odgoj i obrazovanje „Goljak”;  Psihološki centar TESA</a:t>
            </a:r>
            <a:endParaRPr lang="hr-HR" b="1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652946" y="209552"/>
            <a:ext cx="10694504" cy="930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Županijsko stručno vijeće stručnih suradnika i nastavnika psihologije Sisačko-moslovačke, Karlovačke i Zagrebačke </a:t>
            </a:r>
            <a:r>
              <a:rPr lang="hr-HR" dirty="0" smtClean="0"/>
              <a:t>županije, XVIII. Gimnazija, Zagreb, 2. 9.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59108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51088" y="333375"/>
            <a:ext cx="7993062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 sz="4000"/>
              <a:t>Prestani se šetati okolo i, molim te, završi zadatak !</a:t>
            </a:r>
            <a:endParaRPr lang="en-US" altLang="sr-Latn-RS" sz="4000"/>
          </a:p>
        </p:txBody>
      </p:sp>
      <p:grpSp>
        <p:nvGrpSpPr>
          <p:cNvPr id="2" name="Organization Chart 2"/>
          <p:cNvGrpSpPr>
            <a:grpSpLocks noChangeAspect="1"/>
          </p:cNvGrpSpPr>
          <p:nvPr/>
        </p:nvGrpSpPr>
        <p:grpSpPr bwMode="auto">
          <a:xfrm>
            <a:off x="1919289" y="1844676"/>
            <a:ext cx="8231187" cy="4392613"/>
            <a:chOff x="272" y="1000"/>
            <a:chExt cx="2880" cy="863"/>
          </a:xfrm>
        </p:grpSpPr>
        <p:cxnSp>
          <p:nvCxnSpPr>
            <p:cNvPr id="2052" name="_s2052"/>
            <p:cNvCxnSpPr>
              <a:cxnSpLocks noChangeShapeType="1"/>
              <a:stCxn id="6" idx="0"/>
              <a:endCxn id="3" idx="2"/>
            </p:cNvCxnSpPr>
            <p:nvPr/>
          </p:nvCxnSpPr>
          <p:spPr bwMode="auto">
            <a:xfrm rot="5400000" flipH="1">
              <a:off x="2144" y="999"/>
              <a:ext cx="144" cy="1008"/>
            </a:xfrm>
            <a:prstGeom prst="bentConnector3">
              <a:avLst>
                <a:gd name="adj1" fmla="val 1558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16200000">
              <a:off x="1641" y="1502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1136" y="999"/>
              <a:ext cx="144" cy="1008"/>
            </a:xfrm>
            <a:prstGeom prst="bentConnector3">
              <a:avLst>
                <a:gd name="adj1" fmla="val 1558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" name="_s2055"/>
            <p:cNvSpPr>
              <a:spLocks noChangeArrowheads="1"/>
            </p:cNvSpPr>
            <p:nvPr/>
          </p:nvSpPr>
          <p:spPr bwMode="auto">
            <a:xfrm>
              <a:off x="1280" y="114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2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POČNI</a:t>
              </a:r>
              <a:endParaRPr kumimoji="0" lang="en-US" altLang="sr-Latn-RS" sz="2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_s2056"/>
            <p:cNvSpPr>
              <a:spLocks noChangeArrowheads="1"/>
            </p:cNvSpPr>
            <p:nvPr/>
          </p:nvSpPr>
          <p:spPr bwMode="auto">
            <a:xfrm>
              <a:off x="272" y="157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RAD NA ZADATKU</a:t>
              </a:r>
              <a:endParaRPr kumimoji="0" lang="en-US" altLang="sr-Latn-R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_s2057"/>
            <p:cNvSpPr>
              <a:spLocks noChangeArrowheads="1"/>
            </p:cNvSpPr>
            <p:nvPr/>
          </p:nvSpPr>
          <p:spPr bwMode="auto">
            <a:xfrm>
              <a:off x="1280" y="157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POSPREMANJE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UČENJE</a:t>
              </a:r>
              <a:endParaRPr kumimoji="0" lang="en-US" altLang="sr-Latn-R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_s2058"/>
            <p:cNvSpPr>
              <a:spLocks noChangeArrowheads="1"/>
            </p:cNvSpPr>
            <p:nvPr/>
          </p:nvSpPr>
          <p:spPr bwMode="auto">
            <a:xfrm>
              <a:off x="2288" y="157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DOLAZAK NA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VRIJEME</a:t>
              </a:r>
              <a:endParaRPr kumimoji="0" lang="en-US" altLang="sr-Latn-R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icture 11" descr="15032_world_map_puzzle"/>
            <p:cNvSpPr>
              <a:spLocks noChangeAspect="1" noChangeArrowheads="1"/>
            </p:cNvSpPr>
            <p:nvPr/>
          </p:nvSpPr>
          <p:spPr bwMode="auto">
            <a:xfrm>
              <a:off x="2388" y="1042"/>
              <a:ext cx="76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  <p:sp>
          <p:nvSpPr>
            <p:cNvPr id="8" name="Picture 12" descr="kids-grumpy"/>
            <p:cNvSpPr>
              <a:spLocks noChangeAspect="1" noChangeArrowheads="1"/>
            </p:cNvSpPr>
            <p:nvPr/>
          </p:nvSpPr>
          <p:spPr bwMode="auto">
            <a:xfrm>
              <a:off x="272" y="1029"/>
              <a:ext cx="831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pic>
        <p:nvPicPr>
          <p:cNvPr id="2062" name="Picture 14" descr="http://i2.cdn.turner.com/cnn/dam/assets/120423072553-texting-teens-class-story-t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280" y="1796302"/>
            <a:ext cx="3032017" cy="170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n-vest.co.uk/sites/default/files/wysiwyg/High%20school%20teach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0504" y="1842512"/>
            <a:ext cx="2694826" cy="178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81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10817" y="145774"/>
            <a:ext cx="10672487" cy="1143000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3600" b="1" dirty="0"/>
              <a:t>U</a:t>
            </a:r>
            <a:r>
              <a:rPr lang="hr-HR" altLang="sr-Latn-RS" sz="3600" b="1" dirty="0" smtClean="0"/>
              <a:t>čitelji kao primjer vještina </a:t>
            </a:r>
            <a:r>
              <a:rPr lang="hr-HR" altLang="sr-Latn-RS" sz="3600" b="1" dirty="0"/>
              <a:t>ophođenja i </a:t>
            </a:r>
            <a:r>
              <a:rPr lang="hr-HR" altLang="sr-Latn-RS" sz="3600" b="1" dirty="0" smtClean="0"/>
              <a:t>druženja – </a:t>
            </a:r>
            <a:br>
              <a:rPr lang="hr-HR" altLang="sr-Latn-RS" sz="3600" b="1" dirty="0" smtClean="0"/>
            </a:br>
            <a:r>
              <a:rPr lang="hr-HR" altLang="sr-Latn-RS" sz="3600" b="1" dirty="0" smtClean="0"/>
              <a:t>učenje osjećaja</a:t>
            </a:r>
            <a:endParaRPr lang="hr-HR" altLang="sr-Latn-RS" sz="3600" b="1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6096001" y="1557338"/>
            <a:ext cx="4321175" cy="50403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hr-HR" altLang="sr-Latn-RS" sz="2400" dirty="0" smtClean="0"/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Budite </a:t>
            </a:r>
            <a:r>
              <a:rPr lang="hr-HR" altLang="sr-Latn-RS" sz="2400" dirty="0"/>
              <a:t>primjer </a:t>
            </a:r>
            <a:r>
              <a:rPr lang="hr-HR" altLang="sr-Latn-RS" sz="2400" dirty="0" smtClean="0"/>
              <a:t>učenicima. Upravljajte svojim osjećajima.</a:t>
            </a:r>
          </a:p>
          <a:p>
            <a:pPr marL="0" indent="0">
              <a:lnSpc>
                <a:spcPct val="80000"/>
              </a:lnSpc>
              <a:buNone/>
            </a:pPr>
            <a:endParaRPr lang="hr-HR" altLang="sr-Latn-RS" sz="2400" dirty="0" smtClean="0"/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Pokažite </a:t>
            </a:r>
            <a:r>
              <a:rPr lang="hr-HR" altLang="sr-Latn-RS" sz="2400" dirty="0"/>
              <a:t>da se ljutnja može izraziti na prihvatljiv način.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1000" dirty="0"/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Ne </a:t>
            </a:r>
            <a:r>
              <a:rPr lang="hr-HR" altLang="sr-Latn-RS" sz="2400" dirty="0"/>
              <a:t>dopustite da </a:t>
            </a:r>
            <a:r>
              <a:rPr lang="hr-HR" altLang="sr-Latn-RS" sz="2400" dirty="0" smtClean="0"/>
              <a:t>učenici misle </a:t>
            </a:r>
            <a:r>
              <a:rPr lang="hr-HR" altLang="sr-Latn-RS" sz="2400" dirty="0"/>
              <a:t>da je </a:t>
            </a:r>
            <a:r>
              <a:rPr lang="hr-HR" altLang="sr-Latn-RS" sz="2400" dirty="0" smtClean="0"/>
              <a:t>u redu </a:t>
            </a:r>
            <a:r>
              <a:rPr lang="hr-HR" altLang="sr-Latn-RS" sz="2400" dirty="0"/>
              <a:t>okomiti se na druge ili imati izljeve nekontroliranog bijesa. </a:t>
            </a:r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1000" dirty="0"/>
          </a:p>
          <a:p>
            <a:pPr>
              <a:lnSpc>
                <a:spcPct val="80000"/>
              </a:lnSpc>
            </a:pPr>
            <a:r>
              <a:rPr lang="hr-HR" altLang="sr-Latn-RS" sz="2400" dirty="0"/>
              <a:t>Pokažite mu da vam se takvo </a:t>
            </a:r>
            <a:r>
              <a:rPr lang="hr-HR" altLang="sr-Latn-RS" sz="2400" dirty="0" smtClean="0"/>
              <a:t>ponašanje </a:t>
            </a:r>
            <a:r>
              <a:rPr lang="hr-HR" altLang="sr-Latn-RS" sz="2400" dirty="0"/>
              <a:t>ne sviđa i podučite ga kako reći da ga nešto </a:t>
            </a:r>
            <a:r>
              <a:rPr lang="hr-HR" altLang="sr-Latn-RS" sz="2400" dirty="0" smtClean="0"/>
              <a:t>ljuti/frustrira bez </a:t>
            </a:r>
            <a:r>
              <a:rPr lang="hr-HR" altLang="sr-Latn-RS" sz="2400" dirty="0"/>
              <a:t>nasilnih reakcija.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1774825" y="1557339"/>
            <a:ext cx="4038600" cy="4924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r-HR" altLang="sr-Latn-RS" sz="2400" b="1" dirty="0"/>
              <a:t>	</a:t>
            </a:r>
            <a:endParaRPr lang="hr-HR" altLang="sr-Latn-RS" sz="1000" b="1" dirty="0"/>
          </a:p>
          <a:p>
            <a:pPr>
              <a:lnSpc>
                <a:spcPct val="80000"/>
              </a:lnSpc>
            </a:pPr>
            <a:r>
              <a:rPr lang="hr-HR" altLang="sr-Latn-RS" sz="2400" dirty="0"/>
              <a:t>Naučite </a:t>
            </a:r>
            <a:r>
              <a:rPr lang="hr-HR" altLang="sr-Latn-RS" sz="2400" dirty="0" smtClean="0"/>
              <a:t>učenike </a:t>
            </a:r>
            <a:r>
              <a:rPr lang="hr-HR" altLang="sr-Latn-RS" sz="2400" dirty="0"/>
              <a:t>pokazivati osjećaje. </a:t>
            </a:r>
            <a:r>
              <a:rPr lang="hr-HR" altLang="sr-Latn-RS" sz="2400" dirty="0" smtClean="0"/>
              <a:t>Učitelji </a:t>
            </a:r>
            <a:r>
              <a:rPr lang="hr-HR" altLang="sr-Latn-RS" sz="2400" dirty="0"/>
              <a:t>mogu ohrabrivati </a:t>
            </a:r>
            <a:r>
              <a:rPr lang="hr-HR" altLang="sr-Latn-RS" sz="2400" dirty="0" smtClean="0"/>
              <a:t>učenike </a:t>
            </a:r>
            <a:r>
              <a:rPr lang="hr-HR" altLang="sr-Latn-RS" sz="2400" dirty="0"/>
              <a:t>da </a:t>
            </a:r>
            <a:r>
              <a:rPr lang="hr-HR" altLang="sr-Latn-RS" sz="2400" dirty="0" smtClean="0"/>
              <a:t>imenuje osjećaje ili to učiniti za njih, </a:t>
            </a:r>
            <a:r>
              <a:rPr lang="hr-HR" altLang="sr-Latn-RS" sz="2400" dirty="0"/>
              <a:t>kao što su npr. “Tužan </a:t>
            </a:r>
            <a:r>
              <a:rPr lang="hr-HR" altLang="sr-Latn-RS" sz="2400" dirty="0" smtClean="0"/>
              <a:t>sam/si”, </a:t>
            </a:r>
            <a:r>
              <a:rPr lang="hr-HR" altLang="sr-Latn-RS" sz="2400" dirty="0"/>
              <a:t>ili “To </a:t>
            </a:r>
            <a:r>
              <a:rPr lang="hr-HR" altLang="sr-Latn-RS" sz="2400" dirty="0" smtClean="0"/>
              <a:t>me/te </a:t>
            </a:r>
            <a:r>
              <a:rPr lang="hr-HR" altLang="sr-Latn-RS" sz="2400" dirty="0"/>
              <a:t>ljuti</a:t>
            </a:r>
            <a:r>
              <a:rPr lang="hr-HR" altLang="sr-Latn-RS" sz="2400" dirty="0" smtClean="0"/>
              <a:t>”</a:t>
            </a:r>
          </a:p>
          <a:p>
            <a:pPr>
              <a:lnSpc>
                <a:spcPct val="80000"/>
              </a:lnSpc>
            </a:pPr>
            <a:r>
              <a:rPr lang="hr-HR" altLang="sr-Latn-RS" sz="2400" dirty="0" smtClean="0"/>
              <a:t>Potičite i pohvaljujte empatiju u razredu</a:t>
            </a:r>
            <a:endParaRPr lang="hr-HR" altLang="sr-Latn-RS" sz="2400" dirty="0"/>
          </a:p>
          <a:p>
            <a:pPr>
              <a:lnSpc>
                <a:spcPct val="80000"/>
              </a:lnSpc>
              <a:buFontTx/>
              <a:buNone/>
            </a:pPr>
            <a:endParaRPr lang="hr-HR" altLang="sr-Latn-RS" sz="1000" dirty="0"/>
          </a:p>
          <a:p>
            <a:pPr>
              <a:lnSpc>
                <a:spcPct val="80000"/>
              </a:lnSpc>
            </a:pPr>
            <a:r>
              <a:rPr lang="hr-HR" altLang="sr-Latn-RS" sz="2400" dirty="0"/>
              <a:t>Kad </a:t>
            </a:r>
            <a:r>
              <a:rPr lang="hr-HR" altLang="sr-Latn-RS" sz="2400" dirty="0" smtClean="0"/>
              <a:t>učenik </a:t>
            </a:r>
            <a:r>
              <a:rPr lang="hr-HR" altLang="sr-Latn-RS" sz="2400" dirty="0"/>
              <a:t>nauči izražavati svoje osjećaje i poštovati tuđe osjećaje, ima veće šanse izrasti u sretnu i zdravu osobu.</a:t>
            </a:r>
          </a:p>
        </p:txBody>
      </p:sp>
    </p:spTree>
    <p:extLst>
      <p:ext uri="{BB962C8B-B14F-4D97-AF65-F5344CB8AC3E}">
        <p14:creationId xmlns:p14="http://schemas.microsoft.com/office/powerpoint/2010/main" xmlns="" val="349390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angry_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7251" y="3079533"/>
            <a:ext cx="2200759" cy="321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/>
              <a:t>Treba li </a:t>
            </a:r>
            <a:r>
              <a:rPr lang="hr-HR" altLang="sr-Latn-RS" sz="4000" b="1" dirty="0" smtClean="0"/>
              <a:t>učitelj </a:t>
            </a:r>
            <a:r>
              <a:rPr lang="hr-HR" altLang="sr-Latn-RS" sz="4000" b="1" dirty="0"/>
              <a:t>pokazati emocije?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311901" y="1628776"/>
            <a:ext cx="3827463" cy="48117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o-RO" altLang="sr-Latn-RS" sz="2400" dirty="0"/>
              <a:t>Dajte sve od sebe da na </a:t>
            </a:r>
            <a:r>
              <a:rPr lang="ro-RO" altLang="sr-Latn-RS" sz="2400" dirty="0" smtClean="0"/>
              <a:t>učenikovo </a:t>
            </a:r>
            <a:r>
              <a:rPr lang="ro-RO" altLang="sr-Latn-RS" sz="2400" dirty="0"/>
              <a:t>ponašanje ne reagirate na neprijateljski način. </a:t>
            </a:r>
            <a:endParaRPr lang="ro-RO" altLang="sr-Latn-RS" sz="2400" dirty="0" smtClean="0"/>
          </a:p>
          <a:p>
            <a:pPr>
              <a:lnSpc>
                <a:spcPct val="90000"/>
              </a:lnSpc>
            </a:pPr>
            <a:r>
              <a:rPr lang="ro-RO" altLang="sr-Latn-RS" sz="2400" dirty="0" smtClean="0"/>
              <a:t>Ne doživljavajte osobno</a:t>
            </a:r>
            <a:endParaRPr lang="ro-RO" altLang="sr-Latn-RS" sz="2400" dirty="0"/>
          </a:p>
          <a:p>
            <a:pPr>
              <a:lnSpc>
                <a:spcPct val="90000"/>
              </a:lnSpc>
              <a:buFontTx/>
              <a:buNone/>
            </a:pPr>
            <a:endParaRPr lang="ro-RO" altLang="sr-Latn-RS" sz="1000" dirty="0"/>
          </a:p>
          <a:p>
            <a:pPr>
              <a:lnSpc>
                <a:spcPct val="90000"/>
              </a:lnSpc>
            </a:pPr>
            <a:r>
              <a:rPr lang="ro-RO" altLang="sr-Latn-RS" sz="2400" b="1" u="sng" dirty="0"/>
              <a:t>NE ZABORAVITE</a:t>
            </a:r>
            <a:r>
              <a:rPr lang="ro-RO" altLang="sr-Latn-RS" sz="2400" dirty="0"/>
              <a:t> — Vama se ne sviđa samo određeno ponašanje, ali osoba koja se tako ponaša vam može biti jako </a:t>
            </a:r>
            <a:r>
              <a:rPr lang="ro-RO" altLang="sr-Latn-RS" sz="2400" dirty="0" smtClean="0"/>
              <a:t>draga</a:t>
            </a:r>
            <a:r>
              <a:rPr lang="ro-RO" altLang="sr-Latn-RS" sz="2400" dirty="0"/>
              <a:t> </a:t>
            </a:r>
            <a:r>
              <a:rPr lang="ro-RO" altLang="sr-Latn-RS" sz="2400" dirty="0" smtClean="0"/>
              <a:t>ili je                          možete poštivati!</a:t>
            </a:r>
            <a:endParaRPr lang="ro-RO" altLang="sr-Latn-RS" sz="2400" dirty="0"/>
          </a:p>
          <a:p>
            <a:pPr>
              <a:lnSpc>
                <a:spcPct val="90000"/>
              </a:lnSpc>
            </a:pPr>
            <a:endParaRPr lang="hr-HR" altLang="sr-Latn-RS" sz="2400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1361384" y="1658593"/>
            <a:ext cx="4032250" cy="499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dirty="0"/>
              <a:t>Pozitivne osjećaje prema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sz="2400" dirty="0"/>
              <a:t>	</a:t>
            </a:r>
            <a:r>
              <a:rPr lang="hr-HR" altLang="sr-Latn-RS" sz="2400" dirty="0" smtClean="0"/>
              <a:t>učeniku </a:t>
            </a:r>
            <a:r>
              <a:rPr lang="hr-HR" altLang="sr-Latn-RS" sz="2400" dirty="0"/>
              <a:t>svakako pokažite.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/>
              <a:t>Primijetite ga i pohvalite kad god se sjetite.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/>
              <a:t>Loša strana se odnosi na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r-HR" altLang="sr-Latn-RS" sz="2400" dirty="0"/>
              <a:t>	trenutke kada ste iznervirani ili se ljutite na dijete. </a:t>
            </a:r>
          </a:p>
          <a:p>
            <a:pPr>
              <a:lnSpc>
                <a:spcPct val="90000"/>
              </a:lnSpc>
            </a:pPr>
            <a:r>
              <a:rPr lang="hr-HR" altLang="sr-Latn-RS" sz="2400" dirty="0"/>
              <a:t>Odrasli u ljutnji često </a:t>
            </a:r>
            <a:r>
              <a:rPr lang="hr-HR" altLang="sr-Latn-RS" sz="2400" dirty="0" smtClean="0"/>
              <a:t>čine krive </a:t>
            </a:r>
            <a:r>
              <a:rPr lang="hr-HR" altLang="sr-Latn-RS" sz="2400" dirty="0"/>
              <a:t>poteze. Ljutiti </a:t>
            </a:r>
            <a:r>
              <a:rPr lang="hr-HR" altLang="sr-Latn-RS" sz="2400" dirty="0" smtClean="0"/>
              <a:t>učitelji mogu </a:t>
            </a:r>
            <a:r>
              <a:rPr lang="hr-HR" altLang="sr-Latn-RS" sz="2400" dirty="0"/>
              <a:t>vikati, </a:t>
            </a:r>
            <a:r>
              <a:rPr lang="hr-HR" altLang="sr-Latn-RS" sz="2400" dirty="0" smtClean="0"/>
              <a:t>prijetiti, omalovažavati </a:t>
            </a:r>
            <a:r>
              <a:rPr lang="hr-HR" altLang="sr-Latn-RS" sz="2400" dirty="0"/>
              <a:t>i grditi.</a:t>
            </a:r>
            <a:endParaRPr lang="en-US" altLang="sr-Latn-RS" sz="2400" dirty="0"/>
          </a:p>
          <a:p>
            <a:pPr>
              <a:lnSpc>
                <a:spcPct val="90000"/>
              </a:lnSpc>
            </a:pPr>
            <a:endParaRPr lang="hr-HR" altLang="sr-Latn-RS" sz="2400" dirty="0"/>
          </a:p>
        </p:txBody>
      </p:sp>
    </p:spTree>
    <p:extLst>
      <p:ext uri="{BB962C8B-B14F-4D97-AF65-F5344CB8AC3E}">
        <p14:creationId xmlns:p14="http://schemas.microsoft.com/office/powerpoint/2010/main" xmlns="" val="48317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Program Files\Common Files\Microsoft Shared\Clipart\cagcat50\bd04956_.wmf"/>
          <p:cNvPicPr>
            <a:picLocks noChangeAspect="1" noChangeArrowheads="1"/>
          </p:cNvPicPr>
          <p:nvPr/>
        </p:nvPicPr>
        <p:blipFill>
          <a:blip r:embed="rId3" cstate="print">
            <a:lum bright="36000" contrast="-6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8763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819400"/>
            <a:ext cx="77724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hr-HR" altLang="sr-Latn-R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KOMUNIKACIJSKE VJEŠTINE KOJE POTIČU SURADNJU</a:t>
            </a:r>
            <a:endParaRPr lang="en-GB" altLang="sr-Latn-RS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9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Program Files\Common Files\Microsoft Shared\Clipart\cagcat50\bd04956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7421" y="4585252"/>
            <a:ext cx="2461179" cy="218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397565"/>
            <a:ext cx="5181600" cy="6109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Prepoznati i uvažavati osjećaje učenika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Pokazati interes i zanimanje za učenika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Naći ono što nam se sviđa na učeniku i reći to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Prekidanje negativnog ponašanja, ali prihvaćanje negativnih osjećaja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U izjavama odvojiti ponašanje od osobe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Koristiti promišljene i suosjećajne izjave</a:t>
            </a:r>
          </a:p>
          <a:p>
            <a:pPr>
              <a:lnSpc>
                <a:spcPct val="90000"/>
              </a:lnSpc>
            </a:pPr>
            <a:r>
              <a:rPr lang="hr-HR" altLang="sr-Latn-R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Reflektirati - sažeti razmišljanja učenika bez procjenjivanja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77000" y="397565"/>
            <a:ext cx="5181600" cy="5779398"/>
          </a:xfrm>
        </p:spPr>
        <p:txBody>
          <a:bodyPr>
            <a:normAutofit/>
          </a:bodyPr>
          <a:lstStyle/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Poticati učenika da sam istraži druge mogućnosti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Izbjeći prerano predlaganje rješenja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Ponuditi mogućnost izbora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Opisati što je dobro, te što još treba napraviti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Izraziti svoja očekivanja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Primjerom pokazati željena ponašanja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 poruke</a:t>
            </a:r>
          </a:p>
          <a:p>
            <a:r>
              <a:rPr lang="hr-HR" altLang="sr-Latn-RS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Sigurna neverbalna         komunikacija</a:t>
            </a:r>
          </a:p>
        </p:txBody>
      </p:sp>
    </p:spTree>
    <p:extLst>
      <p:ext uri="{BB962C8B-B14F-4D97-AF65-F5344CB8AC3E}">
        <p14:creationId xmlns:p14="http://schemas.microsoft.com/office/powerpoint/2010/main" xmlns="" val="41288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Moja slabost po pitanju discipline je....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sz="3600" dirty="0" smtClean="0"/>
          </a:p>
          <a:p>
            <a:endParaRPr lang="hr-HR" sz="3600" dirty="0"/>
          </a:p>
          <a:p>
            <a:endParaRPr lang="hr-HR" sz="3600" dirty="0" smtClean="0"/>
          </a:p>
          <a:p>
            <a:pPr algn="r"/>
            <a:r>
              <a:rPr lang="hr-HR" sz="3600" dirty="0" smtClean="0"/>
              <a:t>Da bih napredovao ja mogu....</a:t>
            </a:r>
          </a:p>
        </p:txBody>
      </p:sp>
    </p:spTree>
    <p:extLst>
      <p:ext uri="{BB962C8B-B14F-4D97-AF65-F5344CB8AC3E}">
        <p14:creationId xmlns:p14="http://schemas.microsoft.com/office/powerpoint/2010/main" xmlns="" val="71245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DSC0094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10267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2107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Preporučena literatura:</a:t>
            </a:r>
            <a:endParaRPr lang="hr-HR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33450" y="1737360"/>
            <a:ext cx="10869930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/>
              <a:t>Tajne uspješnog rada u razredu – vještine, tehnike i ideje, Cowley S, Školska knjiga, Zagreb, 2006.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/>
              <a:t> </a:t>
            </a:r>
            <a:r>
              <a:rPr lang="hr-HR" sz="2600" b="1" dirty="0" smtClean="0"/>
              <a:t>Pozitivna disciplina u razredu, Miljković D. I Rijavec M., IEP doo, Zagreb, 2010.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/>
              <a:t> </a:t>
            </a:r>
            <a:r>
              <a:rPr lang="hr-HR" sz="2600" b="1" dirty="0" smtClean="0"/>
              <a:t>Kako razgovarati s djecom da bi bolje učila, Faber A. I Mazlish E., Mozaik knjiga, Zagreb, 2000.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/>
              <a:t> Učite ih da budu sretni, Sullo R. A. ; Alinea, Zagreb, 1995.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600" b="1" dirty="0" smtClean="0"/>
              <a:t> Emocionalna inteligencija, Goleman, D., Mozaik knjiga, Zagreb, 2007.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xmlns="" val="37111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</a:t>
            </a:r>
            <a:r>
              <a:rPr lang="hr-HR" dirty="0" smtClean="0"/>
              <a:t>vala na pažnji</a:t>
            </a:r>
            <a:br>
              <a:rPr lang="hr-HR" dirty="0" smtClean="0"/>
            </a:br>
            <a:r>
              <a:rPr lang="hr-HR" dirty="0" smtClean="0"/>
              <a:t>i</a:t>
            </a:r>
            <a:br>
              <a:rPr lang="hr-HR" dirty="0" smtClean="0"/>
            </a:br>
            <a:r>
              <a:rPr lang="hr-HR" dirty="0" smtClean="0"/>
              <a:t>puno uspjeha u školskoj 2014./2015. godini !</a:t>
            </a:r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656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Čemu služi disciplina?</a:t>
            </a:r>
            <a:endParaRPr lang="hr-H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170362"/>
          </a:xfrm>
        </p:spPr>
        <p:txBody>
          <a:bodyPr rtlCol="0">
            <a:normAutofit/>
          </a:bodyPr>
          <a:lstStyle/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chemeClr val="tx2"/>
                </a:solidFill>
                <a:latin typeface="+mj-lt"/>
              </a:rPr>
              <a:t>Disciplina je skup </a:t>
            </a:r>
            <a:r>
              <a:rPr lang="hr-HR" altLang="sr-Latn-RS" b="1" dirty="0">
                <a:solidFill>
                  <a:schemeClr val="tx2"/>
                </a:solidFill>
                <a:latin typeface="+mj-lt"/>
              </a:rPr>
              <a:t>pravila i propisa koji osiguravaju funkcioniranje neke ustanove, organizacije, grupe ili pojedinca u skladu s postavljenim ciljevima i zadacima </a:t>
            </a:r>
            <a:r>
              <a:rPr lang="hr-HR" altLang="sr-Latn-R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(Spajić-Vrkaš, Kukoč, Bašić, 2001., 109</a:t>
            </a: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).</a:t>
            </a:r>
            <a:endParaRPr lang="hr-HR" altLang="sr-Latn-R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Nužna je kontrola  i samokontrola (razvoj samokontrole)</a:t>
            </a: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Nije poželjna savršena poslušnost, tišina, pokoravanje: vodi u nedostatak                                       inicijative, motivacije, kreativnosti i u dosadu.</a:t>
            </a: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Učenje – proces kojim se usvajaju vještine i znanja koja su potrebna i                                        značajna za pojedinca. </a:t>
            </a: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Nedostatak potrebe/značaja – otežava učenje, nebitno se zaboravlja.</a:t>
            </a: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Stres otežava učenje</a:t>
            </a:r>
            <a:r>
              <a:rPr lang="hr-HR" altLang="sr-Latn-R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</a:t>
            </a:r>
            <a:endParaRPr lang="hr-HR" altLang="sr-Latn-R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endParaRPr lang="hr-HR" altLang="sr-Latn-RS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91440" indent="-91440" fontAlgn="auto">
              <a:buFont typeface="Wingdings" panose="05000000000000000000" pitchFamily="2" charset="2"/>
              <a:buChar char="Ø"/>
              <a:defRPr/>
            </a:pPr>
            <a:endParaRPr lang="hr-HR" altLang="sr-Latn-RS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6950" y="2765425"/>
            <a:ext cx="3281363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korisnik\Desktop\5579185233_d1bcd70719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1191" y="3333750"/>
            <a:ext cx="4837122" cy="2838450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1059180" y="244601"/>
            <a:ext cx="10058400" cy="4206081"/>
          </a:xfrm>
        </p:spPr>
        <p:txBody>
          <a:bodyPr>
            <a:normAutofit/>
          </a:bodyPr>
          <a:lstStyle/>
          <a:p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 bi proces učenja (i odgoj) bio uspješan nužno je ozračje slobode,                                                                     mogućnost propitivanja stavova, </a:t>
            </a: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teorija </a:t>
            </a: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 znanja, </a:t>
            </a: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dijalog   te </a:t>
            </a:r>
            <a:b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razumijevanje </a:t>
            </a: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ciljeva i značaja </a:t>
            </a: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učenja.</a:t>
            </a:r>
            <a: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r-HR" altLang="sr-Latn-R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r-H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Moja „snaga” u radu s učenicima je...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7273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Pozitivna disciplina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r-HR" dirty="0"/>
              <a:t> </a:t>
            </a:r>
            <a:r>
              <a:rPr lang="hr-HR" dirty="0" smtClean="0"/>
              <a:t>Pretpostavlja da učenici kontroliraju svoje ponašanje i prihvaćaju voljnu određenu razinu stege kako bi postigli određeni cilj.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r-HR" dirty="0" smtClean="0"/>
              <a:t> Da bi to mogli potrebno je da: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znaju i cijene CILJ RADA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razumiju značaj onoga što obrađuju (uče) za njih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je tema povezana s njihovim iskustvom i potrebama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točno razumiju komunikaciju od strane učitelja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 </a:t>
            </a:r>
            <a:r>
              <a:rPr lang="hr-HR" dirty="0" smtClean="0"/>
              <a:t>imaju dojam da je učitelju stalo do njih i njihovog ponašanja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69394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781878"/>
          </a:xfrm>
        </p:spPr>
        <p:txBody>
          <a:bodyPr>
            <a:normAutofit/>
          </a:bodyPr>
          <a:lstStyle/>
          <a:p>
            <a:r>
              <a:rPr lang="hr-HR" dirty="0" smtClean="0"/>
              <a:t>Zašto se učenici „loše” ponašaju?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608751"/>
              </p:ext>
            </p:extLst>
          </p:nvPr>
        </p:nvGraphicFramePr>
        <p:xfrm>
          <a:off x="1097279" y="781882"/>
          <a:ext cx="10199078" cy="55837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99539"/>
                <a:gridCol w="5099539"/>
              </a:tblGrid>
              <a:tr h="6108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dosadno im 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Planiranje,</a:t>
                      </a:r>
                      <a:r>
                        <a:rPr lang="hr-HR" baseline="0" dirty="0" smtClean="0"/>
                        <a:t> struktuiranje rada, jasni ciljevi, zanimljiv i primjeren način prezentiranja sadržaja</a:t>
                      </a:r>
                      <a:endParaRPr lang="hr-HR" dirty="0"/>
                    </a:p>
                  </a:txBody>
                  <a:tcPr/>
                </a:tc>
              </a:tr>
              <a:tr h="463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zamor – previše umnog rada, premalo kretanja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Izmjene aktivnosti, planirano</a:t>
                      </a:r>
                      <a:r>
                        <a:rPr lang="hr-HR" baseline="0" dirty="0" smtClean="0"/>
                        <a:t> opuštanje/vježbe</a:t>
                      </a:r>
                      <a:endParaRPr lang="hr-HR" dirty="0"/>
                    </a:p>
                  </a:txBody>
                  <a:tcPr/>
                </a:tc>
              </a:tr>
              <a:tr h="50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ne razumiju gradivo/ne mogu pratiti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r-HR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Praćenje,</a:t>
                      </a:r>
                      <a:r>
                        <a:rPr lang="hr-HR" baseline="0" dirty="0" smtClean="0"/>
                        <a:t> pravovremena pomoć, dostupnost učitelja, pravilan izbor programa (rad sa roditeljima)</a:t>
                      </a:r>
                      <a:endParaRPr lang="hr-HR" dirty="0"/>
                    </a:p>
                  </a:txBody>
                  <a:tcPr/>
                </a:tc>
              </a:tr>
              <a:tr h="627838">
                <a:tc>
                  <a:txBody>
                    <a:bodyPr/>
                    <a:lstStyle/>
                    <a:p>
                      <a:r>
                        <a:rPr lang="hr-HR" b="1" dirty="0" smtClean="0"/>
                        <a:t>nisko akademsko samopoštovanje – niske aspiracije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 s učenikom i roditeljima, primjećivanje „jakih” strana i poticanje, pohvaljivanje, odnos</a:t>
                      </a:r>
                      <a:endParaRPr lang="hr-HR" dirty="0"/>
                    </a:p>
                  </a:txBody>
                  <a:tcPr/>
                </a:tc>
              </a:tr>
              <a:tr h="50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emocionalni problemi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Održavanje</a:t>
                      </a:r>
                      <a:r>
                        <a:rPr lang="hr-HR" baseline="0" dirty="0" smtClean="0"/>
                        <a:t> odnosa, osoba nije ponašanje, ne doživljavati osobno, kontrola emocija</a:t>
                      </a:r>
                      <a:endParaRPr lang="hr-HR" dirty="0"/>
                    </a:p>
                  </a:txBody>
                  <a:tcPr/>
                </a:tc>
              </a:tr>
              <a:tr h="50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privlačenje pažnje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Uočiti</a:t>
                      </a:r>
                      <a:r>
                        <a:rPr lang="hr-HR" baseline="0" dirty="0" smtClean="0"/>
                        <a:t> poželjna i nepožečjna ponašanja, smirene i dosljedne reakcije, pažnja prema poželjnom</a:t>
                      </a:r>
                      <a:endParaRPr lang="hr-HR" dirty="0"/>
                    </a:p>
                  </a:txBody>
                  <a:tcPr/>
                </a:tc>
              </a:tr>
              <a:tr h="50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želja za druženjem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</a:t>
                      </a:r>
                      <a:r>
                        <a:rPr lang="hr-HR" baseline="0" dirty="0" smtClean="0"/>
                        <a:t> u malim grupama, razumijevanje uz podsjećanje na pravila – vraćanje na zadatak, bitno/nebitno</a:t>
                      </a:r>
                      <a:endParaRPr lang="hr-HR" dirty="0"/>
                    </a:p>
                  </a:txBody>
                  <a:tcPr/>
                </a:tc>
              </a:tr>
              <a:tr h="50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loša razredna klima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Rad na grupnoj koheziji, postavljanju</a:t>
                      </a:r>
                      <a:r>
                        <a:rPr lang="hr-HR" baseline="0" dirty="0" smtClean="0"/>
                        <a:t> pravila, razumjevanju značaja pravila, vođenje</a:t>
                      </a:r>
                      <a:endParaRPr lang="hr-HR" dirty="0"/>
                    </a:p>
                  </a:txBody>
                  <a:tcPr/>
                </a:tc>
              </a:tr>
              <a:tr h="504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b="1" dirty="0" smtClean="0"/>
                        <a:t>loša komunikacija u razredu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Učenje</a:t>
                      </a:r>
                      <a:r>
                        <a:rPr lang="hr-HR" baseline="0" dirty="0" smtClean="0"/>
                        <a:t> komunikacijskih vještina: ja poruke, asertivnost, nenasilna komunikacija...</a:t>
                      </a:r>
                      <a:endParaRPr lang="hr-H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563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Koraci prema </a:t>
            </a:r>
            <a:r>
              <a:rPr lang="hr-HR" altLang="sr-Latn-R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učinkovitoj disciplini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idx="1"/>
          </p:nvPr>
        </p:nvSpPr>
        <p:spPr>
          <a:xfrm>
            <a:off x="1981200" y="1989139"/>
            <a:ext cx="8229600" cy="41370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533400" indent="-533400"/>
            <a:r>
              <a:rPr lang="hr-HR" altLang="sr-Latn-RS" sz="2400" b="1" dirty="0"/>
              <a:t>Kontroliranje nepoželjnog ponašanja</a:t>
            </a:r>
          </a:p>
          <a:p>
            <a:pPr marL="533400" indent="-533400"/>
            <a:r>
              <a:rPr lang="hr-HR" altLang="sr-Latn-RS" sz="2400" b="1" dirty="0"/>
              <a:t>Poticanje dobrog ponašanja</a:t>
            </a:r>
          </a:p>
          <a:p>
            <a:pPr marL="533400" indent="-533400"/>
            <a:r>
              <a:rPr lang="hr-HR" altLang="sr-Latn-RS" sz="2400" b="1" dirty="0"/>
              <a:t>Održavanje </a:t>
            </a:r>
            <a:r>
              <a:rPr lang="hr-HR" altLang="sr-Latn-RS" sz="2400" b="1" dirty="0" smtClean="0"/>
              <a:t>dobrih </a:t>
            </a:r>
            <a:r>
              <a:rPr lang="hr-HR" altLang="sr-Latn-RS" sz="2400" b="1" dirty="0"/>
              <a:t>odnosa </a:t>
            </a:r>
            <a:r>
              <a:rPr lang="hr-HR" altLang="sr-Latn-RS" sz="2400" b="1" dirty="0" smtClean="0"/>
              <a:t>sa i među učenicima</a:t>
            </a:r>
            <a:endParaRPr lang="en-US" altLang="sr-Latn-RS" sz="2400" b="1" dirty="0"/>
          </a:p>
        </p:txBody>
      </p:sp>
      <p:pic>
        <p:nvPicPr>
          <p:cNvPr id="3080" name="Picture 8" descr="toughlook-thumb26829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6083" y="3949148"/>
            <a:ext cx="2652442" cy="196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745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 kako do toga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33047" y="1845734"/>
            <a:ext cx="5401992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 </a:t>
            </a:r>
            <a:r>
              <a:rPr lang="hr-HR" sz="2400" b="1" dirty="0" smtClean="0"/>
              <a:t>Značaj prvog susreta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Postavljanje pravila, granica, očekivanja: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b="1" dirty="0" smtClean="0"/>
              <a:t>Jasni</a:t>
            </a:r>
            <a:r>
              <a:rPr lang="hr-HR" sz="2400" dirty="0" smtClean="0"/>
              <a:t> (Znam što želim – znate što želim)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b="1" dirty="0" smtClean="0"/>
              <a:t>Svjesni </a:t>
            </a:r>
            <a:r>
              <a:rPr lang="hr-HR" sz="2400" dirty="0" smtClean="0"/>
              <a:t>(poznata pravila, posljedice)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b="1" dirty="0" smtClean="0"/>
              <a:t>Mirni i dosljedni </a:t>
            </a:r>
            <a:r>
              <a:rPr lang="hr-HR" sz="2400" dirty="0" smtClean="0"/>
              <a:t>(pošteno, primjereno)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 smtClean="0"/>
              <a:t> </a:t>
            </a:r>
            <a:r>
              <a:rPr lang="hr-HR" sz="2400" b="1" dirty="0" smtClean="0"/>
              <a:t>Biti pozitivan </a:t>
            </a:r>
            <a:r>
              <a:rPr lang="hr-HR" sz="2400" dirty="0" smtClean="0"/>
              <a:t>(više pohvaljivanja, manje upozoravanja i kažnjavanja)</a:t>
            </a:r>
          </a:p>
          <a:p>
            <a:pPr>
              <a:buFont typeface="Wingdings" panose="05000000000000000000" pitchFamily="2" charset="2"/>
              <a:buChar char="Ø"/>
            </a:pPr>
            <a:endParaRPr lang="hr-HR" dirty="0" smtClean="0"/>
          </a:p>
          <a:p>
            <a:pPr>
              <a:buFont typeface="Wingdings" panose="05000000000000000000" pitchFamily="2" charset="2"/>
              <a:buChar char="Ø"/>
            </a:pP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2">
              <a:buFont typeface="Wingdings" panose="05000000000000000000" pitchFamily="2" charset="2"/>
              <a:buChar char="Ø"/>
            </a:pPr>
            <a:r>
              <a:rPr lang="hr-HR" sz="2400" dirty="0" smtClean="0"/>
              <a:t>A što kad je krenulo „nizbrdo”: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Analiza situacije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Lociranje vlastitih snaga i slabosti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Prepoznavanja „snaga” i „slabosti” u razredu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Rad na odnosu s učenicima – traženje pozitivnih ponašanja i dosljedo poticanje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/>
              <a:t> </a:t>
            </a:r>
            <a:r>
              <a:rPr lang="hr-HR" sz="2400" dirty="0" smtClean="0"/>
              <a:t>Plan i praćenje, bilježenje promjena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xmlns="" val="16195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966914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hr-HR" altLang="sr-Latn-RS"/>
              <a:t>“Prestani” i “počni” ponašanje</a:t>
            </a:r>
            <a:endParaRPr lang="en-US" altLang="sr-Latn-RS"/>
          </a:p>
        </p:txBody>
      </p:sp>
      <p:grpSp>
        <p:nvGrpSpPr>
          <p:cNvPr id="5" name="Organization Chart 2"/>
          <p:cNvGrpSpPr>
            <a:grpSpLocks noChangeAspect="1"/>
          </p:cNvGrpSpPr>
          <p:nvPr/>
        </p:nvGrpSpPr>
        <p:grpSpPr bwMode="auto">
          <a:xfrm>
            <a:off x="1992313" y="1417638"/>
            <a:ext cx="8240712" cy="5009665"/>
            <a:chOff x="272" y="995"/>
            <a:chExt cx="2880" cy="840"/>
          </a:xfrm>
        </p:grpSpPr>
        <p:cxnSp>
          <p:nvCxnSpPr>
            <p:cNvPr id="1028" name="_s1028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5400000" flipH="1">
              <a:off x="2144" y="971"/>
              <a:ext cx="144" cy="1008"/>
            </a:xfrm>
            <a:prstGeom prst="bentConnector3">
              <a:avLst>
                <a:gd name="adj1" fmla="val 1506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>
              <a:off x="1641" y="1474"/>
              <a:ext cx="144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1136" y="971"/>
              <a:ext cx="144" cy="1008"/>
            </a:xfrm>
            <a:prstGeom prst="bentConnector3">
              <a:avLst>
                <a:gd name="adj1" fmla="val 15065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" name="_s1031"/>
            <p:cNvSpPr>
              <a:spLocks noChangeArrowheads="1"/>
            </p:cNvSpPr>
            <p:nvPr/>
          </p:nvSpPr>
          <p:spPr bwMode="auto">
            <a:xfrm>
              <a:off x="1280" y="111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2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PRESTANI</a:t>
              </a:r>
              <a:endParaRPr kumimoji="0" lang="en-US" altLang="sr-Latn-RS" sz="2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>
              <a:off x="272" y="15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BRBLJANJE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ZADIRKIVANJE</a:t>
              </a:r>
              <a:endParaRPr kumimoji="0" lang="en-US" altLang="sr-Latn-R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1280" y="15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r-HR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r-HR" altLang="sr-Latn-R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RASPRAVLJANJE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r-HR" altLang="sr-Latn-R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DOPISIVANJE</a:t>
              </a:r>
              <a:endParaRPr kumimoji="0" lang="hr-HR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2288" y="154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DRSKOST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r-HR" altLang="sr-Latn-R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TUČNJAVA</a:t>
              </a:r>
              <a:endParaRPr kumimoji="0" lang="en-US" altLang="sr-Latn-R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icture 11" descr="charity_sidebar"/>
            <p:cNvSpPr>
              <a:spLocks noChangeAspect="1" noChangeArrowheads="1"/>
            </p:cNvSpPr>
            <p:nvPr/>
          </p:nvSpPr>
          <p:spPr bwMode="auto">
            <a:xfrm>
              <a:off x="322" y="1022"/>
              <a:ext cx="63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r-HR"/>
            </a:p>
          </p:txBody>
        </p:sp>
      </p:grpSp>
      <p:pic>
        <p:nvPicPr>
          <p:cNvPr id="1037" name="Picture 13" descr="http://www.militaryschoolalternatives.com/images/defiant_gir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26364" cy="22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static.guim.co.uk/sys-images/Business/Pix/cartoon/2013/11/9/1384005193032/Two-teenage-girls-using-s-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1291" y="1868556"/>
            <a:ext cx="2910709" cy="174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302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</TotalTime>
  <Words>907</Words>
  <Application>Microsoft Office PowerPoint</Application>
  <PresentationFormat>Prilagođeno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19" baseType="lpstr">
      <vt:lpstr>Retrospect</vt:lpstr>
      <vt:lpstr>Disciplina u razredu</vt:lpstr>
      <vt:lpstr>Čemu služi disciplina?</vt:lpstr>
      <vt:lpstr>Da bi proces učenja (i odgoj) bio uspješan nužno je ozračje slobode,                                                                     mogućnost propitivanja stavova, teorija i znanja,  dijalog   te  razumijevanje ciljeva i značaja učenja. </vt:lpstr>
      <vt:lpstr>Moja „snaga” u radu s učenicima je...</vt:lpstr>
      <vt:lpstr>Pozitivna disciplina</vt:lpstr>
      <vt:lpstr>Zašto se učenici „loše” ponašaju?</vt:lpstr>
      <vt:lpstr>Koraci prema učinkovitoj disciplini</vt:lpstr>
      <vt:lpstr>A kako do toga</vt:lpstr>
      <vt:lpstr>Slajd 9</vt:lpstr>
      <vt:lpstr>Slajd 10</vt:lpstr>
      <vt:lpstr>Učitelji kao primjer vještina ophođenja i druženja –  učenje osjećaja</vt:lpstr>
      <vt:lpstr>Treba li učitelj pokazati emocije?</vt:lpstr>
      <vt:lpstr>KOMUNIKACIJSKE VJEŠTINE KOJE POTIČU SURADNJU</vt:lpstr>
      <vt:lpstr>Slajd 14</vt:lpstr>
      <vt:lpstr>Moja slabost po pitanju discipline je....</vt:lpstr>
      <vt:lpstr>Slajd 16</vt:lpstr>
      <vt:lpstr>Preporučena literatura:</vt:lpstr>
      <vt:lpstr>Hvala na pažnji i puno uspjeha u školskoj 2014./2015. godini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KOMUNIKACIJSKE VJEŠTINE KOJE POTIČU SURADNJU</dc:title>
  <dc:creator>Vlado</dc:creator>
  <cp:lastModifiedBy>korisnik</cp:lastModifiedBy>
  <cp:revision>21</cp:revision>
  <dcterms:created xsi:type="dcterms:W3CDTF">2014-09-01T19:31:35Z</dcterms:created>
  <dcterms:modified xsi:type="dcterms:W3CDTF">2014-09-02T06:25:30Z</dcterms:modified>
</cp:coreProperties>
</file>