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sldIdLst>
    <p:sldId id="259" r:id="rId2"/>
    <p:sldId id="292" r:id="rId3"/>
    <p:sldId id="293" r:id="rId4"/>
    <p:sldId id="295" r:id="rId5"/>
    <p:sldId id="296" r:id="rId6"/>
    <p:sldId id="297" r:id="rId7"/>
    <p:sldId id="298" r:id="rId8"/>
    <p:sldId id="299" r:id="rId9"/>
    <p:sldId id="261" r:id="rId10"/>
    <p:sldId id="272" r:id="rId11"/>
    <p:sldId id="273" r:id="rId12"/>
    <p:sldId id="274" r:id="rId13"/>
    <p:sldId id="275" r:id="rId14"/>
    <p:sldId id="276" r:id="rId15"/>
    <p:sldId id="277" r:id="rId16"/>
    <p:sldId id="278" r:id="rId17"/>
    <p:sldId id="279" r:id="rId18"/>
    <p:sldId id="294" r:id="rId19"/>
    <p:sldId id="280" r:id="rId20"/>
    <p:sldId id="281" r:id="rId21"/>
    <p:sldId id="282" r:id="rId22"/>
    <p:sldId id="283" r:id="rId23"/>
    <p:sldId id="284" r:id="rId24"/>
    <p:sldId id="285" r:id="rId25"/>
    <p:sldId id="286" r:id="rId26"/>
    <p:sldId id="287" r:id="rId27"/>
    <p:sldId id="288" r:id="rId28"/>
    <p:sldId id="289" r:id="rId29"/>
    <p:sldId id="290" r:id="rId30"/>
    <p:sldId id="269"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90" autoAdjust="0"/>
    <p:restoredTop sz="88187" autoAdjust="0"/>
  </p:normalViewPr>
  <p:slideViewPr>
    <p:cSldViewPr>
      <p:cViewPr varScale="1">
        <p:scale>
          <a:sx n="64" d="100"/>
          <a:sy n="64" d="100"/>
        </p:scale>
        <p:origin x="-972" y="-108"/>
      </p:cViewPr>
      <p:guideLst>
        <p:guide orient="horz" pos="2160"/>
        <p:guide orient="horz" pos="576"/>
        <p:guide pos="288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531BF3E-43E3-419F-9B59-51E1D4B07BA8}" type="datetimeFigureOut">
              <a:rPr lang="en-US"/>
              <a:pPr>
                <a:defRPr/>
              </a:pPr>
              <a:t>3/13/2015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CC40205-957A-4DDE-A2DF-9D59216E9E80}" type="slidenum">
              <a:rPr lang="en-US"/>
              <a:pPr>
                <a:defRPr/>
              </a:pPr>
              <a:t>‹#›</a:t>
            </a:fld>
            <a:endParaRPr lang="en-US"/>
          </a:p>
        </p:txBody>
      </p:sp>
    </p:spTree>
    <p:extLst>
      <p:ext uri="{BB962C8B-B14F-4D97-AF65-F5344CB8AC3E}">
        <p14:creationId xmlns:p14="http://schemas.microsoft.com/office/powerpoint/2010/main" val="4057496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template can be used as a starter file to give updates for project milestones.</a:t>
            </a:r>
          </a:p>
          <a:p>
            <a:pPr eaLnBrk="1" hangingPunct="1">
              <a:spcBef>
                <a:spcPct val="0"/>
              </a:spcBef>
            </a:pPr>
            <a:endParaRPr lang="en-US" smtClean="0"/>
          </a:p>
          <a:p>
            <a:pPr eaLnBrk="1" hangingPunct="1">
              <a:spcBef>
                <a:spcPct val="0"/>
              </a:spcBef>
            </a:pPr>
            <a:r>
              <a:rPr lang="en-US" sz="1000" b="1" smtClean="0"/>
              <a:t>Sections</a:t>
            </a:r>
            <a:endParaRPr lang="en-US" sz="1000" smtClean="0"/>
          </a:p>
          <a:p>
            <a:pPr eaLnBrk="1" hangingPunct="1">
              <a:spcBef>
                <a:spcPct val="0"/>
              </a:spcBef>
            </a:pPr>
            <a:r>
              <a:rPr lang="en-US" sz="1000" smtClean="0"/>
              <a:t>Right-click on a slide to add sections. Sections can help to organize your slides or facilitate collaboration between multiple authors.</a:t>
            </a:r>
          </a:p>
          <a:p>
            <a:pPr eaLnBrk="1" hangingPunct="1">
              <a:spcBef>
                <a:spcPct val="0"/>
              </a:spcBef>
            </a:pPr>
            <a:endParaRPr lang="en-US" sz="1000" b="1" smtClean="0"/>
          </a:p>
          <a:p>
            <a:pPr eaLnBrk="1" hangingPunct="1">
              <a:spcBef>
                <a:spcPct val="0"/>
              </a:spcBef>
            </a:pPr>
            <a:r>
              <a:rPr lang="en-US" sz="1000" b="1" smtClean="0"/>
              <a:t>Notes</a:t>
            </a:r>
          </a:p>
          <a:p>
            <a:pPr eaLnBrk="1" hangingPunct="1">
              <a:spcBef>
                <a:spcPct val="0"/>
              </a:spcBef>
            </a:pPr>
            <a:r>
              <a:rPr lang="en-US" sz="1000" smtClean="0"/>
              <a:t>Use the Notes section for delivery notes or to provide additional details for the audience. View these notes in Presentation View during your presentation. </a:t>
            </a:r>
          </a:p>
          <a:p>
            <a:pPr eaLnBrk="1" hangingPunct="1">
              <a:spcBef>
                <a:spcPct val="0"/>
              </a:spcBef>
            </a:pPr>
            <a:r>
              <a:rPr lang="en-US" sz="1000" smtClean="0"/>
              <a:t>Keep in mind the font size (important for accessibility, visibility, videotaping, and online production)</a:t>
            </a:r>
          </a:p>
          <a:p>
            <a:pPr eaLnBrk="1" hangingPunct="1">
              <a:spcBef>
                <a:spcPct val="0"/>
              </a:spcBef>
            </a:pPr>
            <a:endParaRPr lang="en-US" sz="1000" smtClean="0"/>
          </a:p>
          <a:p>
            <a:pPr eaLnBrk="1" hangingPunct="1">
              <a:spcBef>
                <a:spcPct val="0"/>
              </a:spcBef>
            </a:pPr>
            <a:r>
              <a:rPr lang="en-US" sz="1000" b="1" smtClean="0"/>
              <a:t>Coordinated colors </a:t>
            </a:r>
          </a:p>
          <a:p>
            <a:pPr eaLnBrk="1" hangingPunct="1">
              <a:spcBef>
                <a:spcPct val="0"/>
              </a:spcBef>
            </a:pPr>
            <a:r>
              <a:rPr lang="en-US" sz="1000" smtClean="0"/>
              <a:t>Pay particular attention to the graphs, charts, and text boxes. </a:t>
            </a:r>
          </a:p>
          <a:p>
            <a:pPr eaLnBrk="1" hangingPunct="1">
              <a:spcBef>
                <a:spcPct val="0"/>
              </a:spcBef>
            </a:pPr>
            <a:r>
              <a:rPr lang="en-US" sz="1000" smtClean="0"/>
              <a:t>Consider that attendees will print in black and white or grayscale. Run a test print to make sure your colors work when printed in pure black and white and grayscale.</a:t>
            </a:r>
          </a:p>
          <a:p>
            <a:pPr eaLnBrk="1" hangingPunct="1">
              <a:spcBef>
                <a:spcPct val="0"/>
              </a:spcBef>
            </a:pPr>
            <a:endParaRPr lang="en-US" sz="1000" smtClean="0"/>
          </a:p>
          <a:p>
            <a:pPr eaLnBrk="1" hangingPunct="1">
              <a:spcBef>
                <a:spcPct val="0"/>
              </a:spcBef>
            </a:pPr>
            <a:r>
              <a:rPr lang="en-US" sz="1000" b="1" smtClean="0"/>
              <a:t>Graphics, tables, and graphs</a:t>
            </a:r>
          </a:p>
          <a:p>
            <a:pPr eaLnBrk="1" hangingPunct="1">
              <a:spcBef>
                <a:spcPct val="0"/>
              </a:spcBef>
            </a:pPr>
            <a:r>
              <a:rPr lang="en-US" sz="1000" smtClean="0"/>
              <a:t>Keep it simple: If possible, use consistent, non-distracting styles and colors.</a:t>
            </a:r>
          </a:p>
          <a:p>
            <a:pPr eaLnBrk="1" hangingPunct="1">
              <a:spcBef>
                <a:spcPct val="0"/>
              </a:spcBef>
            </a:pPr>
            <a:r>
              <a:rPr lang="en-US" sz="1000" smtClean="0"/>
              <a:t>Label all graphs and tables.</a:t>
            </a:r>
          </a:p>
          <a:p>
            <a:pPr eaLnBrk="1" hangingPunct="1">
              <a:spcBef>
                <a:spcPct val="0"/>
              </a:spcBef>
            </a:pPr>
            <a:endParaRPr lang="en-US" smtClean="0"/>
          </a:p>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A78695-FA7D-4A5E-B2D8-B7E60FCBBB52}"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is the project about?</a:t>
            </a:r>
          </a:p>
          <a:p>
            <a:pPr eaLnBrk="1" hangingPunct="1">
              <a:spcBef>
                <a:spcPct val="0"/>
              </a:spcBef>
            </a:pPr>
            <a:r>
              <a:rPr lang="en-US" smtClean="0"/>
              <a:t>Define the goal of this project</a:t>
            </a:r>
          </a:p>
          <a:p>
            <a:pPr lvl="1" eaLnBrk="1" hangingPunct="1">
              <a:spcBef>
                <a:spcPct val="0"/>
              </a:spcBef>
            </a:pPr>
            <a:r>
              <a:rPr lang="en-US" smtClean="0"/>
              <a:t>Is it similar to projects in the past or is it a new effort?</a:t>
            </a:r>
          </a:p>
          <a:p>
            <a:pPr eaLnBrk="1" hangingPunct="1">
              <a:spcBef>
                <a:spcPct val="0"/>
              </a:spcBef>
            </a:pPr>
            <a:r>
              <a:rPr lang="en-US" smtClean="0"/>
              <a:t>Define the scope of this project</a:t>
            </a:r>
          </a:p>
          <a:p>
            <a:pPr lvl="1" eaLnBrk="1" hangingPunct="1">
              <a:spcBef>
                <a:spcPct val="0"/>
              </a:spcBef>
            </a:pPr>
            <a:r>
              <a:rPr lang="en-US" smtClean="0"/>
              <a:t>Is it an independent project or is it related to other projects?</a:t>
            </a:r>
          </a:p>
          <a:p>
            <a:pPr eaLnBrk="1" hangingPunct="1">
              <a:spcBef>
                <a:spcPct val="0"/>
              </a:spcBef>
            </a:pPr>
            <a:endParaRPr lang="en-US" smtClean="0"/>
          </a:p>
          <a:p>
            <a:pPr eaLnBrk="1" hangingPunct="1">
              <a:spcBef>
                <a:spcPct val="0"/>
              </a:spcBef>
            </a:pPr>
            <a:r>
              <a:rPr lang="en-US" smtClean="0"/>
              <a:t>* Note that this slide is not necessary for weekly status meetings</a:t>
            </a:r>
          </a:p>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EA989F-90DB-4871-A672-1658F673C6B0}" type="slidenum">
              <a:rPr lang="en-US"/>
              <a:pPr fontAlgn="base">
                <a:spcBef>
                  <a:spcPct val="0"/>
                </a:spcBef>
                <a:spcAft>
                  <a:spcPct val="0"/>
                </a:spcAft>
                <a:defRPr/>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Prepare slides for the appendix in the event that more details or supplemental slides are needed. The appendix is also useful if the presentation is distributed later. </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9818FF-8271-435B-9F64-829726B6A982}" type="slidenum">
              <a:rPr lang="en-US"/>
              <a:pPr fontAlgn="base">
                <a:spcBef>
                  <a:spcPct val="0"/>
                </a:spcBef>
                <a:spcAft>
                  <a:spcPct val="0"/>
                </a:spcAft>
                <a:defRPr/>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srcRect/>
          <a:stretch>
            <a:fillRect/>
          </a:stretch>
        </p:blipFill>
        <p:spPr bwMode="auto">
          <a:xfrm>
            <a:off x="0" y="733425"/>
            <a:ext cx="9144000" cy="6124575"/>
          </a:xfrm>
          <a:prstGeom prst="rect">
            <a:avLst/>
          </a:prstGeom>
          <a:noFill/>
          <a:ln w="9525">
            <a:noFill/>
            <a:miter lim="800000"/>
            <a:headEnd/>
            <a:tailEnd/>
          </a:ln>
        </p:spPr>
      </p:pic>
      <p:pic>
        <p:nvPicPr>
          <p:cNvPr id="5" name="Picture 7"/>
          <p:cNvPicPr>
            <a:picLocks noChangeAspect="1"/>
          </p:cNvPicPr>
          <p:nvPr userDrawn="1"/>
        </p:nvPicPr>
        <p:blipFill rotWithShape="1">
          <a:blip r:embed="rId3" cstate="email">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6" name="Picture 8"/>
          <p:cNvPicPr>
            <a:picLocks noChangeAspect="1"/>
          </p:cNvPicPr>
          <p:nvPr userDrawn="1"/>
        </p:nvPicPr>
        <p:blipFill rotWithShape="1">
          <a:blip r:embed="rId4" cstate="email">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7" name="Picture 9"/>
          <p:cNvPicPr>
            <a:picLocks noChangeAspect="1"/>
          </p:cNvPicPr>
          <p:nvPr userDrawn="1"/>
        </p:nvPicPr>
        <p:blipFill rotWithShape="1">
          <a:blip r:embed="rId5" cstate="email">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
        <p:nvSpPr>
          <p:cNvPr id="2" name="Title 1"/>
          <p:cNvSpPr>
            <a:spLocks noGrp="1"/>
          </p:cNvSpPr>
          <p:nvPr>
            <p:ph type="ctrTitle"/>
          </p:nvPr>
        </p:nvSpPr>
        <p:spPr>
          <a:xfrm>
            <a:off x="381000" y="381001"/>
            <a:ext cx="7772400" cy="761999"/>
          </a:xfrm>
        </p:spPr>
        <p:txBody>
          <a:bodyPr anchor="t"/>
          <a:lstStyle>
            <a:lvl1pPr algn="l">
              <a:defRPr>
                <a:latin typeface="Georgia"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439948" y="1219200"/>
            <a:ext cx="5275052" cy="1295400"/>
          </a:xfrm>
        </p:spPr>
        <p:txBody>
          <a:bodyPr>
            <a:normAutofit/>
          </a:bodyPr>
          <a:lstStyle>
            <a:lvl1pPr marL="0" indent="0" algn="l">
              <a:buNone/>
              <a:defRPr sz="1600"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65F01E4E-78B6-4A60-8523-40B34975BFBA}" type="datetimeFigureOut">
              <a:rPr lang="en-US"/>
              <a:pPr>
                <a:defRPr/>
              </a:pPr>
              <a:t>3/13/2015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2C3CDFD1-E3F0-420E-A265-A6DD5C7B9AC3}" type="slidenum">
              <a:rPr lang="en-US"/>
              <a:pPr>
                <a:defRPr/>
              </a:pPr>
              <a:t>‹#›</a:t>
            </a:fld>
            <a:endParaRPr lang="en-US"/>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86523D-2869-420D-A6E5-C8BE0A341E44}" type="datetimeFigureOut">
              <a:rPr lang="en-US"/>
              <a:pPr>
                <a:defRPr/>
              </a:pPr>
              <a:t>3/13/2015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A87167-01C1-4DF0-AC51-2DB26F5E1770}" type="slidenum">
              <a:rPr lang="en-US"/>
              <a:pPr>
                <a:defRPr/>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96C437-BA05-4EAD-B1FE-25853C915BAF}" type="datetimeFigureOut">
              <a:rPr lang="en-US"/>
              <a:pPr>
                <a:defRPr/>
              </a:pPr>
              <a:t>3/13/2015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DC8119-BA0F-429E-88B4-4BF2EC5E5C48}" type="slidenum">
              <a:rPr lang="en-US"/>
              <a:pPr>
                <a:defRPr/>
              </a:pPr>
              <a:t>‹#›</a:t>
            </a:fld>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endParaRPr lang="sr-Latn-CS"/>
          </a:p>
        </p:txBody>
      </p:sp>
      <p:sp>
        <p:nvSpPr>
          <p:cNvPr id="3" name="Table Placeholder 2"/>
          <p:cNvSpPr>
            <a:spLocks noGrp="1"/>
          </p:cNvSpPr>
          <p:nvPr>
            <p:ph type="tbl" idx="1"/>
          </p:nvPr>
        </p:nvSpPr>
        <p:spPr>
          <a:xfrm>
            <a:off x="457200" y="1828800"/>
            <a:ext cx="8229600" cy="4297363"/>
          </a:xfrm>
        </p:spPr>
        <p:txBody>
          <a:bodyPr/>
          <a:lstStyle/>
          <a:p>
            <a:pPr lvl="0"/>
            <a:endParaRPr lang="sr-Latn-CS" noProof="0"/>
          </a:p>
        </p:txBody>
      </p:sp>
      <p:sp>
        <p:nvSpPr>
          <p:cNvPr id="4" name="Date Placeholder 3"/>
          <p:cNvSpPr>
            <a:spLocks noGrp="1"/>
          </p:cNvSpPr>
          <p:nvPr>
            <p:ph type="dt" sz="half" idx="10"/>
          </p:nvPr>
        </p:nvSpPr>
        <p:spPr/>
        <p:txBody>
          <a:bodyPr/>
          <a:lstStyle>
            <a:lvl1pPr>
              <a:defRPr/>
            </a:lvl1pPr>
          </a:lstStyle>
          <a:p>
            <a:pPr>
              <a:defRPr/>
            </a:pPr>
            <a:fld id="{600FD6E3-67DD-4160-8EAC-7B0974D5929E}" type="datetimeFigureOut">
              <a:rPr lang="en-US"/>
              <a:pPr>
                <a:defRPr/>
              </a:pPr>
              <a:t>3/13/2015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FA007A-E19F-44E8-A774-D18BA4CD96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l="-92" t="50810" r="45393" b="-591"/>
          <a:stretch>
            <a:fillRect/>
          </a:stretch>
        </p:blipFill>
        <p:spPr bwMode="auto">
          <a:xfrm>
            <a:off x="-14288" y="0"/>
            <a:ext cx="9158288" cy="5581650"/>
          </a:xfrm>
          <a:prstGeom prst="rect">
            <a:avLst/>
          </a:prstGeom>
          <a:noFill/>
          <a:ln w="9525">
            <a:noFill/>
            <a:miter lim="800000"/>
            <a:headEnd/>
            <a:tailEnd/>
          </a:ln>
        </p:spPr>
      </p:pic>
      <p:pic>
        <p:nvPicPr>
          <p:cNvPr id="5" name="Picture 7"/>
          <p:cNvPicPr>
            <a:picLocks noChangeAspect="1"/>
          </p:cNvPicPr>
          <p:nvPr userDrawn="1"/>
        </p:nvPicPr>
        <p:blipFill rotWithShape="1">
          <a:blip r:embed="rId3" cstate="email">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a:xfrm>
            <a:off x="3768304" y="1905000"/>
            <a:ext cx="5105400" cy="1143001"/>
          </a:xfrm>
        </p:spPr>
        <p:txBody>
          <a:bodyPr anchor="b">
            <a:normAutofit/>
          </a:bodyPr>
          <a:lstStyle>
            <a:lvl1pPr algn="l">
              <a:defRPr sz="3600" b="0" cap="none">
                <a:latin typeface="Georgia"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0" y="3048000"/>
            <a:ext cx="5105400" cy="1500187"/>
          </a:xfrm>
        </p:spPr>
        <p:txBody>
          <a:bodyPr/>
          <a:lstStyle>
            <a:lvl1pPr marL="0" indent="0">
              <a:buNone/>
              <a:defRPr sz="2000">
                <a:solidFill>
                  <a:schemeClr val="tx1"/>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55CC7B5D-4351-48EB-9779-094935E4570F}" type="datetimeFigureOut">
              <a:rPr lang="en-US"/>
              <a:pPr>
                <a:defRPr/>
              </a:pPr>
              <a:t>3/13/2015</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406BC13-64BE-46E9-B9DB-EA96984C41BA}" type="slidenum">
              <a:rPr lang="en-US"/>
              <a:pPr>
                <a:defRPr/>
              </a:pPr>
              <a:t>‹#›</a:t>
            </a:fld>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00">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lnSpc>
                <a:spcPct val="150000"/>
              </a:lnSpc>
              <a:spcBef>
                <a:spcPts val="0"/>
              </a:spcBef>
              <a:buSzPct val="130000"/>
              <a:buFont typeface="Arial" pitchFamily="34" charset="0"/>
              <a:buChar char="•"/>
              <a:defRPr sz="2000">
                <a:latin typeface="Georgia" pitchFamily="18" charset="0"/>
              </a:defRPr>
            </a:lvl1pPr>
            <a:lvl2pPr marL="571500" indent="-228600">
              <a:lnSpc>
                <a:spcPct val="150000"/>
              </a:lnSpc>
              <a:spcBef>
                <a:spcPts val="0"/>
              </a:spcBef>
              <a:buSzPct val="60000"/>
              <a:buFont typeface="Courier New" pitchFamily="49" charset="0"/>
              <a:buChar char="o"/>
              <a:defRPr sz="18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AC002766-0797-4D7F-A54D-55A70D6BC28B}" type="datetimeFigureOut">
              <a:rPr lang="en-US"/>
              <a:pPr>
                <a:defRPr/>
              </a:pPr>
              <a:t>3/13/2015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63E14B-3AA1-49A0-9EC9-433579A9BFB2}" type="slidenum">
              <a:rPr lang="en-US"/>
              <a:pPr>
                <a:defRPr/>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A96D1FF-EB07-4237-BDC4-96D1AFBEAC21}" type="datetimeFigureOut">
              <a:rPr lang="en-US"/>
              <a:pPr>
                <a:defRPr/>
              </a:pPr>
              <a:t>3/13/2015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E7AB3B-5EE5-4D5B-B973-EF67EBC9BBE3}" type="slidenum">
              <a:rPr lang="en-US"/>
              <a:pPr>
                <a:defRPr/>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C21CF9D-CBF2-451E-98D9-82E0C083160A}" type="datetimeFigureOut">
              <a:rPr lang="en-US"/>
              <a:pPr>
                <a:defRPr/>
              </a:pPr>
              <a:t>3/13/2015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8EF77A4-6DDB-4D08-9137-2BEECBD9FB89}" type="slidenum">
              <a:rPr lang="en-US"/>
              <a:pPr>
                <a:defRPr/>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3880C06-0930-41AC-B586-C3202B69B630}" type="datetimeFigureOut">
              <a:rPr lang="en-US"/>
              <a:pPr>
                <a:defRPr/>
              </a:pPr>
              <a:t>3/13/2015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37EBD0E-68BD-414B-AF4E-C88B26A05EA6}" type="slidenum">
              <a:rPr lang="en-US"/>
              <a:pPr>
                <a:defRPr/>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C211BC-D82E-4BC0-8866-1F11E5A6BB08}" type="datetimeFigureOut">
              <a:rPr lang="en-US"/>
              <a:pPr>
                <a:defRPr/>
              </a:pPr>
              <a:t>3/13/2015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41F36AA-161A-4155-B3D2-A2B72840B9E4}" type="slidenum">
              <a:rPr lang="en-US"/>
              <a:pPr>
                <a:defRPr/>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4A89AF-FA8B-4EA5-8F2E-87DC07DEFCD3}" type="datetimeFigureOut">
              <a:rPr lang="en-US"/>
              <a:pPr>
                <a:defRPr/>
              </a:pPr>
              <a:t>3/13/2015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1960D5-BF3E-43CB-B0AC-C2D3860BA2C8}" type="slidenum">
              <a:rPr lang="en-US"/>
              <a:pPr>
                <a:defRPr/>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52C954-C90C-4DD2-B8C3-551CAAC7AEC5}" type="datetimeFigureOut">
              <a:rPr lang="en-US"/>
              <a:pPr>
                <a:defRPr/>
              </a:pPr>
              <a:t>3/13/2015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63E215-1C20-4113-B860-59160B9A0F87}" type="slidenum">
              <a:rPr lang="en-US"/>
              <a:pPr>
                <a:defRPr/>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144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828800"/>
            <a:ext cx="82296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3630541-8754-4E69-A404-9EFD808FEA8A}" type="datetimeFigureOut">
              <a:rPr lang="en-US"/>
              <a:pPr>
                <a:defRPr/>
              </a:pPr>
              <a:t>3/13/2015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45281E7-6A6B-4E51-9CED-1947E5400E76}" type="slidenum">
              <a:rPr lang="en-US"/>
              <a:pPr>
                <a:defRPr/>
              </a:pPr>
              <a:t>‹#›</a:t>
            </a:fld>
            <a:endParaRPr lang="en-US"/>
          </a:p>
        </p:txBody>
      </p:sp>
      <p:pic>
        <p:nvPicPr>
          <p:cNvPr id="1031" name="Picture 6"/>
          <p:cNvPicPr>
            <a:picLocks noChangeAspect="1"/>
          </p:cNvPicPr>
          <p:nvPr/>
        </p:nvPicPr>
        <p:blipFill>
          <a:blip r:embed="rId14"/>
          <a:srcRect l="-143"/>
          <a:stretch>
            <a:fillRect/>
          </a:stretch>
        </p:blipFill>
        <p:spPr bwMode="auto">
          <a:xfrm>
            <a:off x="-12700" y="0"/>
            <a:ext cx="9156700" cy="660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transition spd="slow">
    <p:fade/>
  </p:transition>
  <p:timing>
    <p:tnLst>
      <p:par>
        <p:cTn id="1" dur="indefinite" restart="never" nodeType="tmRoot"/>
      </p:par>
    </p:tnLst>
  </p:timing>
  <p:txStyles>
    <p:titleStyle>
      <a:lvl1pPr algn="l" rtl="0" eaLnBrk="0" fontAlgn="base" hangingPunct="0">
        <a:spcBef>
          <a:spcPct val="0"/>
        </a:spcBef>
        <a:spcAft>
          <a:spcPct val="0"/>
        </a:spcAft>
        <a:defRPr sz="2800" kern="12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Georgia" pitchFamily="18" charset="0"/>
        </a:defRPr>
      </a:lvl2pPr>
      <a:lvl3pPr algn="l" rtl="0" eaLnBrk="0" fontAlgn="base" hangingPunct="0">
        <a:spcBef>
          <a:spcPct val="0"/>
        </a:spcBef>
        <a:spcAft>
          <a:spcPct val="0"/>
        </a:spcAft>
        <a:defRPr sz="2800">
          <a:solidFill>
            <a:schemeClr val="tx1"/>
          </a:solidFill>
          <a:latin typeface="Georgia" pitchFamily="18" charset="0"/>
        </a:defRPr>
      </a:lvl3pPr>
      <a:lvl4pPr algn="l" rtl="0" eaLnBrk="0" fontAlgn="base" hangingPunct="0">
        <a:spcBef>
          <a:spcPct val="0"/>
        </a:spcBef>
        <a:spcAft>
          <a:spcPct val="0"/>
        </a:spcAft>
        <a:defRPr sz="2800">
          <a:solidFill>
            <a:schemeClr val="tx1"/>
          </a:solidFill>
          <a:latin typeface="Georgia" pitchFamily="18" charset="0"/>
        </a:defRPr>
      </a:lvl4pPr>
      <a:lvl5pPr algn="l" rtl="0" eaLnBrk="0" fontAlgn="base" hangingPunct="0">
        <a:spcBef>
          <a:spcPct val="0"/>
        </a:spcBef>
        <a:spcAft>
          <a:spcPct val="0"/>
        </a:spcAft>
        <a:defRPr sz="2800">
          <a:solidFill>
            <a:schemeClr val="tx1"/>
          </a:solidFill>
          <a:latin typeface="Georgia" pitchFamily="18" charset="0"/>
        </a:defRPr>
      </a:lvl5pPr>
      <a:lvl6pPr marL="457200" algn="l" rtl="0" fontAlgn="base">
        <a:spcBef>
          <a:spcPct val="0"/>
        </a:spcBef>
        <a:spcAft>
          <a:spcPct val="0"/>
        </a:spcAft>
        <a:defRPr sz="2800">
          <a:solidFill>
            <a:schemeClr val="tx1"/>
          </a:solidFill>
          <a:latin typeface="Georgia" pitchFamily="18" charset="0"/>
        </a:defRPr>
      </a:lvl6pPr>
      <a:lvl7pPr marL="914400" algn="l" rtl="0" fontAlgn="base">
        <a:spcBef>
          <a:spcPct val="0"/>
        </a:spcBef>
        <a:spcAft>
          <a:spcPct val="0"/>
        </a:spcAft>
        <a:defRPr sz="2800">
          <a:solidFill>
            <a:schemeClr val="tx1"/>
          </a:solidFill>
          <a:latin typeface="Georgia" pitchFamily="18" charset="0"/>
        </a:defRPr>
      </a:lvl7pPr>
      <a:lvl8pPr marL="1371600" algn="l" rtl="0" fontAlgn="base">
        <a:spcBef>
          <a:spcPct val="0"/>
        </a:spcBef>
        <a:spcAft>
          <a:spcPct val="0"/>
        </a:spcAft>
        <a:defRPr sz="2800">
          <a:solidFill>
            <a:schemeClr val="tx1"/>
          </a:solidFill>
          <a:latin typeface="Georgia" pitchFamily="18" charset="0"/>
        </a:defRPr>
      </a:lvl8pPr>
      <a:lvl9pPr marL="1828800" algn="l" rtl="0" fontAlgn="base">
        <a:spcBef>
          <a:spcPct val="0"/>
        </a:spcBef>
        <a:spcAft>
          <a:spcPct val="0"/>
        </a:spcAft>
        <a:defRPr sz="28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8.wmf"/><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Title 1"/>
          <p:cNvSpPr>
            <a:spLocks noGrp="1"/>
          </p:cNvSpPr>
          <p:nvPr>
            <p:ph type="ctrTitle"/>
            <p:custDataLst>
              <p:tags r:id="rId2"/>
            </p:custDataLst>
          </p:nvPr>
        </p:nvSpPr>
        <p:spPr>
          <a:xfrm>
            <a:off x="381000" y="381000"/>
            <a:ext cx="4767263" cy="2255838"/>
          </a:xfrm>
        </p:spPr>
        <p:txBody>
          <a:bodyPr/>
          <a:lstStyle/>
          <a:p>
            <a:pPr algn="r" eaLnBrk="1" hangingPunct="1"/>
            <a:r>
              <a:rPr lang="hr-HR" sz="2400" b="1" smtClean="0"/>
              <a:t>DISCIPLINA U RAZREDU</a:t>
            </a:r>
            <a:br>
              <a:rPr lang="hr-HR" sz="2400" b="1" smtClean="0"/>
            </a:br>
            <a:r>
              <a:rPr lang="hr-HR" sz="2400" b="1" i="1" smtClean="0"/>
              <a:t>ILI</a:t>
            </a:r>
            <a:br>
              <a:rPr lang="hr-HR" sz="2400" b="1" i="1" smtClean="0"/>
            </a:br>
            <a:r>
              <a:rPr lang="en-US" sz="2400" b="1" smtClean="0"/>
              <a:t>UPRAVLJANJE RAZREDOM</a:t>
            </a:r>
            <a:r>
              <a:rPr lang="hr-HR" sz="2400" b="1" smtClean="0"/>
              <a:t/>
            </a:r>
            <a:br>
              <a:rPr lang="hr-HR" sz="2400" b="1" smtClean="0"/>
            </a:br>
            <a:r>
              <a:rPr lang="hr-HR" sz="1400" b="1" smtClean="0"/>
              <a:t/>
            </a:r>
            <a:br>
              <a:rPr lang="hr-HR" sz="1400" b="1" smtClean="0"/>
            </a:br>
            <a:r>
              <a:rPr lang="hr-HR" sz="1400" b="1" smtClean="0"/>
              <a:t/>
            </a:r>
            <a:br>
              <a:rPr lang="hr-HR" sz="1400" b="1" smtClean="0"/>
            </a:br>
            <a:r>
              <a:rPr lang="hr-HR" sz="1200" b="1" smtClean="0"/>
              <a:t>Gimnazija A.G.Matoša</a:t>
            </a:r>
            <a:br>
              <a:rPr lang="hr-HR" sz="1200" b="1" smtClean="0"/>
            </a:br>
            <a:r>
              <a:rPr lang="hr-HR" sz="1000" b="1" smtClean="0"/>
              <a:t>Samobor, 1.12.2014.</a:t>
            </a:r>
            <a:br>
              <a:rPr lang="hr-HR" sz="1000" b="1" smtClean="0"/>
            </a:br>
            <a:r>
              <a:rPr lang="hr-HR" sz="1400" b="1" smtClean="0"/>
              <a:t>Lidija Komljenović, prof.</a:t>
            </a:r>
            <a:endParaRPr lang="en-US" sz="2400" b="1" smtClean="0"/>
          </a:p>
        </p:txBody>
      </p:sp>
      <p:pic>
        <p:nvPicPr>
          <p:cNvPr id="15362" name="Picture 4"/>
          <p:cNvPicPr>
            <a:picLocks noGrp="1" noChangeAspect="1" noChangeArrowheads="1"/>
          </p:cNvPicPr>
          <p:nvPr>
            <p:ph type="subTitle" idx="4294967295"/>
          </p:nvPr>
        </p:nvPicPr>
        <p:blipFill>
          <a:blip r:embed="rId6"/>
          <a:srcRect/>
          <a:stretch>
            <a:fillRect/>
          </a:stretch>
        </p:blipFill>
        <p:spPr>
          <a:xfrm>
            <a:off x="5292725" y="1484313"/>
            <a:ext cx="3595688" cy="5018087"/>
          </a:xfrm>
        </p:spPr>
      </p:pic>
      <p:sp>
        <p:nvSpPr>
          <p:cNvPr id="15363" name="Title 1"/>
          <p:cNvSpPr>
            <a:spLocks/>
          </p:cNvSpPr>
          <p:nvPr>
            <p:custDataLst>
              <p:tags r:id="rId3"/>
            </p:custDataLst>
          </p:nvPr>
        </p:nvSpPr>
        <p:spPr bwMode="auto">
          <a:xfrm>
            <a:off x="395288" y="4941888"/>
            <a:ext cx="4767262" cy="1606550"/>
          </a:xfrm>
          <a:prstGeom prst="rect">
            <a:avLst/>
          </a:prstGeom>
          <a:noFill/>
          <a:ln w="9525">
            <a:noFill/>
            <a:miter lim="800000"/>
            <a:headEnd/>
            <a:tailEnd/>
          </a:ln>
        </p:spPr>
        <p:txBody>
          <a:bodyPr/>
          <a:lstStyle/>
          <a:p>
            <a:pPr algn="r"/>
            <a:r>
              <a:rPr lang="hr-HR" sz="1400" b="1" u="sng"/>
              <a:t>Autori teksta</a:t>
            </a:r>
            <a:r>
              <a:rPr lang="hr-HR" sz="1400" b="1">
                <a:latin typeface="Georgia" pitchFamily="18" charset="0"/>
              </a:rPr>
              <a:t>:</a:t>
            </a:r>
            <a:br>
              <a:rPr lang="hr-HR" sz="1400" b="1">
                <a:latin typeface="Georgia" pitchFamily="18" charset="0"/>
              </a:rPr>
            </a:br>
            <a:r>
              <a:rPr lang="hr-HR" sz="1400" b="1">
                <a:latin typeface="Georgia" pitchFamily="18" charset="0"/>
              </a:rPr>
              <a:t>Tea Kupak, prof.</a:t>
            </a:r>
            <a:br>
              <a:rPr lang="hr-HR" sz="1400" b="1">
                <a:latin typeface="Georgia" pitchFamily="18" charset="0"/>
              </a:rPr>
            </a:br>
            <a:r>
              <a:rPr lang="hr-HR" sz="1400" b="1">
                <a:latin typeface="Georgia" pitchFamily="18" charset="0"/>
              </a:rPr>
              <a:t>Sanja Cepić, prof.</a:t>
            </a:r>
            <a:br>
              <a:rPr lang="hr-HR" sz="1400" b="1">
                <a:latin typeface="Georgia" pitchFamily="18" charset="0"/>
              </a:rPr>
            </a:br>
            <a:r>
              <a:rPr lang="hr-HR" sz="1400" b="1">
                <a:latin typeface="Georgia" pitchFamily="18" charset="0"/>
              </a:rPr>
              <a:t>Sanja Šančić, prof.</a:t>
            </a:r>
            <a:br>
              <a:rPr lang="hr-HR" sz="1400" b="1">
                <a:latin typeface="Georgia" pitchFamily="18" charset="0"/>
              </a:rPr>
            </a:br>
            <a:r>
              <a:rPr lang="hr-HR" sz="1400" b="1">
                <a:latin typeface="Georgia" pitchFamily="18" charset="0"/>
              </a:rPr>
              <a:t>Ines Knežević, prof.</a:t>
            </a:r>
            <a:br>
              <a:rPr lang="hr-HR" sz="1400" b="1">
                <a:latin typeface="Georgia" pitchFamily="18" charset="0"/>
              </a:rPr>
            </a:br>
            <a:r>
              <a:rPr lang="hr-HR" sz="1400" b="1">
                <a:latin typeface="Georgia" pitchFamily="18" charset="0"/>
              </a:rPr>
              <a:t>Igor Turček, prof.</a:t>
            </a:r>
            <a:br>
              <a:rPr lang="hr-HR" sz="1400" b="1">
                <a:latin typeface="Georgia" pitchFamily="18" charset="0"/>
              </a:rPr>
            </a:br>
            <a:r>
              <a:rPr lang="hr-HR" sz="1400" b="1">
                <a:latin typeface="Georgia" pitchFamily="18" charset="0"/>
              </a:rPr>
              <a:t>Barbara Mrvoš, prof.</a:t>
            </a:r>
            <a:endParaRPr lang="en-US" sz="2400" b="1">
              <a:latin typeface="Georgia" pitchFamily="18"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361"/>
                                        </p:tgtEl>
                                        <p:attrNameLst>
                                          <p:attrName>style.visibility</p:attrName>
                                        </p:attrNameLst>
                                      </p:cBhvr>
                                      <p:to>
                                        <p:strVal val="visible"/>
                                      </p:to>
                                    </p:set>
                                    <p:anim calcmode="lin" valueType="num">
                                      <p:cBhvr>
                                        <p:cTn id="7" dur="1000" fill="hold"/>
                                        <p:tgtEl>
                                          <p:spTgt spid="15361"/>
                                        </p:tgtEl>
                                        <p:attrNameLst>
                                          <p:attrName>ppt_x</p:attrName>
                                        </p:attrNameLst>
                                      </p:cBhvr>
                                      <p:tavLst>
                                        <p:tav tm="0">
                                          <p:val>
                                            <p:strVal val="#ppt_x-.2"/>
                                          </p:val>
                                        </p:tav>
                                        <p:tav tm="100000">
                                          <p:val>
                                            <p:strVal val="#ppt_x"/>
                                          </p:val>
                                        </p:tav>
                                      </p:tavLst>
                                    </p:anim>
                                    <p:anim calcmode="lin" valueType="num">
                                      <p:cBhvr>
                                        <p:cTn id="8" dur="1000" fill="hold"/>
                                        <p:tgtEl>
                                          <p:spTgt spid="153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Većina pravila i mjera trebali bi biti dogovoreni među profesorima i izvođeni na isti način.</a:t>
            </a:r>
          </a:p>
          <a:p>
            <a:pPr>
              <a:lnSpc>
                <a:spcPct val="100000"/>
              </a:lnSpc>
              <a:spcBef>
                <a:spcPct val="20000"/>
              </a:spcBef>
              <a:buSzTx/>
              <a:buFont typeface="Arial" charset="0"/>
              <a:buChar char="•"/>
            </a:pPr>
            <a:endParaRPr lang="hr-HR" sz="2400" smtClean="0"/>
          </a:p>
          <a:p>
            <a:pPr marL="742950" lvl="1" indent="-285750">
              <a:lnSpc>
                <a:spcPct val="100000"/>
              </a:lnSpc>
              <a:spcBef>
                <a:spcPct val="20000"/>
              </a:spcBef>
              <a:buSzTx/>
              <a:buFont typeface="Arial" charset="0"/>
              <a:buChar char="–"/>
            </a:pPr>
            <a:r>
              <a:rPr lang="hr-HR" sz="2000" smtClean="0"/>
              <a:t>Iznimke su oni elementi koji su specifičnost nekog predmeta</a:t>
            </a: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nchor="ctr"/>
          <a:lstStyle/>
          <a:p>
            <a:r>
              <a:rPr lang="hr-HR" b="1" u="sng" smtClean="0"/>
              <a:t>ZAJEDNIČKA PRAVILA I MJERE:</a:t>
            </a:r>
          </a:p>
        </p:txBody>
      </p:sp>
      <p:sp>
        <p:nvSpPr>
          <p:cNvPr id="27650" name="Rectangle 3"/>
          <p:cNvSpPr>
            <a:spLocks noGrp="1"/>
          </p:cNvSpPr>
          <p:nvPr>
            <p:ph type="body" idx="1"/>
          </p:nvPr>
        </p:nvSpPr>
        <p:spPr/>
        <p:txBody>
          <a:bodyPr/>
          <a:lstStyle/>
          <a:p>
            <a:pPr marL="457200" indent="-457200">
              <a:lnSpc>
                <a:spcPct val="90000"/>
              </a:lnSpc>
              <a:spcBef>
                <a:spcPct val="20000"/>
              </a:spcBef>
              <a:buSzTx/>
              <a:buFont typeface="Arial" charset="0"/>
              <a:buChar char="•"/>
            </a:pPr>
            <a:endParaRPr lang="hr-HR" sz="2400" smtClean="0"/>
          </a:p>
          <a:p>
            <a:pPr marL="457200" indent="-457200">
              <a:lnSpc>
                <a:spcPct val="90000"/>
              </a:lnSpc>
              <a:spcBef>
                <a:spcPct val="20000"/>
              </a:spcBef>
              <a:buSzTx/>
              <a:buFont typeface="Arial" charset="0"/>
              <a:buAutoNum type="arabicPeriod"/>
            </a:pPr>
            <a:r>
              <a:rPr lang="hr-HR" sz="2400" smtClean="0"/>
              <a:t>U učionicu se ne ulazi iza zvona niti iza profesora. Uđe li učenik iza profesora, profesor će to zabilježiti u dnevnik a učenik će to morati opravdati razredniku. Mjera je neopravdani sat.</a:t>
            </a:r>
          </a:p>
          <a:p>
            <a:pPr marL="457200" indent="-457200">
              <a:lnSpc>
                <a:spcPct val="90000"/>
              </a:lnSpc>
              <a:spcBef>
                <a:spcPct val="20000"/>
              </a:spcBef>
              <a:buSzTx/>
              <a:buFont typeface="Arial" charset="0"/>
              <a:buChar char="•"/>
            </a:pPr>
            <a:endParaRPr lang="hr-HR" sz="2400" smtClean="0"/>
          </a:p>
          <a:p>
            <a:pPr marL="457200" indent="-457200">
              <a:lnSpc>
                <a:spcPct val="90000"/>
              </a:lnSpc>
              <a:spcBef>
                <a:spcPct val="20000"/>
              </a:spcBef>
              <a:buSzTx/>
              <a:buFont typeface="Arial" charset="0"/>
              <a:buNone/>
            </a:pPr>
            <a:r>
              <a:rPr lang="hr-HR" sz="2400" smtClean="0"/>
              <a:t>2.	Tijekom sata učenici surađuju s predmetnim nastavnikom, prate nastavu, ne brbljaju, komentiraju tek kad ih se prozove (nakon dizanja ruke) itd.  Mjera je bilješka o ometanju nastave u dnevniku (rubrika 'napomene') a razrednik će razgovarati s učenikom.</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nchor="ctr"/>
          <a:lstStyle/>
          <a:p>
            <a:r>
              <a:rPr lang="hr-HR" b="1" u="sng" smtClean="0"/>
              <a:t>ZAJEDNIČKA PRAVILA I MJERE:</a:t>
            </a:r>
          </a:p>
        </p:txBody>
      </p:sp>
      <p:sp>
        <p:nvSpPr>
          <p:cNvPr id="28674" name="Rectangle 3"/>
          <p:cNvSpPr>
            <a:spLocks noGrp="1"/>
          </p:cNvSpPr>
          <p:nvPr>
            <p:ph type="body" idx="1"/>
          </p:nvPr>
        </p:nvSpPr>
        <p:spPr/>
        <p:txBody>
          <a:bodyPr/>
          <a:lstStyle/>
          <a:p>
            <a:pPr marL="457200" indent="-457200">
              <a:lnSpc>
                <a:spcPct val="100000"/>
              </a:lnSpc>
              <a:spcBef>
                <a:spcPct val="20000"/>
              </a:spcBef>
              <a:buSzTx/>
              <a:buFont typeface="Arial" charset="0"/>
              <a:buNone/>
            </a:pPr>
            <a:r>
              <a:rPr lang="hr-HR" sz="2400" smtClean="0"/>
              <a:t>3.	Tijekom sata učenici se mogu baviti isključivo predmetom koji sada prate. </a:t>
            </a:r>
          </a:p>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Char char="•"/>
            </a:pPr>
            <a:r>
              <a:rPr lang="hr-HR" sz="2400" smtClean="0"/>
              <a:t>Mjera je: bilježnice, udžbenici i drugi predmeti kojima nije mjesto na tom satu nastavnik će oduzeti učeniku i predati predmetnom nastavniku te o tome obavijestiti razrednika (bilješka u dnevniku).</a:t>
            </a:r>
          </a:p>
          <a:p>
            <a:pPr marL="457200" indent="-457200">
              <a:lnSpc>
                <a:spcPct val="100000"/>
              </a:lnSpc>
              <a:spcBef>
                <a:spcPct val="20000"/>
              </a:spcBef>
              <a:buSzTx/>
              <a:buFont typeface="Arial" charset="0"/>
              <a:buChar char="•"/>
            </a:pPr>
            <a:endParaRPr lang="hr-HR" sz="2400" smtClean="0"/>
          </a:p>
          <a:p>
            <a:pPr marL="838200" lvl="1" indent="-381000">
              <a:lnSpc>
                <a:spcPct val="100000"/>
              </a:lnSpc>
              <a:spcBef>
                <a:spcPct val="20000"/>
              </a:spcBef>
              <a:buSzTx/>
              <a:buFont typeface="Arial" charset="0"/>
              <a:buChar char="–"/>
            </a:pPr>
            <a:r>
              <a:rPr lang="hr-HR" sz="2000" smtClean="0"/>
              <a:t>Iznimka ne može biti niti jedan predmet, niti TZK jer će učenici češće izbjegavati vježbanje što profesoru TZK nije u interesu.</a:t>
            </a: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nchor="ctr"/>
          <a:lstStyle/>
          <a:p>
            <a:r>
              <a:rPr lang="hr-HR" b="1" u="sng" smtClean="0"/>
              <a:t>ZAJEDNIČKA PRAVILA I MJERE:</a:t>
            </a:r>
          </a:p>
        </p:txBody>
      </p:sp>
      <p:sp>
        <p:nvSpPr>
          <p:cNvPr id="29698" name="Rectangle 3"/>
          <p:cNvSpPr>
            <a:spLocks noGrp="1"/>
          </p:cNvSpPr>
          <p:nvPr>
            <p:ph type="body" idx="1"/>
          </p:nvPr>
        </p:nvSpPr>
        <p:spPr/>
        <p:txBody>
          <a:bodyPr/>
          <a:lstStyle/>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Char char="•"/>
            </a:pPr>
            <a:r>
              <a:rPr lang="hr-HR" sz="2400" smtClean="0"/>
              <a:t>U većini slučajeva pisanje zadaća se svodi na prepisivanje rješenja zadataka, a ne na samostalno rješavanje zadataka. </a:t>
            </a:r>
          </a:p>
          <a:p>
            <a:pPr marL="457200" indent="-457200">
              <a:lnSpc>
                <a:spcPct val="100000"/>
              </a:lnSpc>
              <a:spcBef>
                <a:spcPct val="20000"/>
              </a:spcBef>
              <a:buSzTx/>
              <a:buFont typeface="Arial" charset="0"/>
              <a:buChar char="•"/>
            </a:pPr>
            <a:endParaRPr lang="hr-HR" sz="2400" smtClean="0"/>
          </a:p>
          <a:p>
            <a:pPr marL="838200" lvl="1" indent="-381000">
              <a:lnSpc>
                <a:spcPct val="100000"/>
              </a:lnSpc>
              <a:spcBef>
                <a:spcPct val="20000"/>
              </a:spcBef>
              <a:buSzTx/>
              <a:buFont typeface="Arial" charset="0"/>
              <a:buChar char="–"/>
            </a:pPr>
            <a:r>
              <a:rPr lang="hr-HR" sz="2000" smtClean="0"/>
              <a:t>Ako učenici samostalno rješavaju zadaću na taj način oni i ponavljaju ono što su naučili na satu, tj. usvajaju ili ponavljaju gradivo.</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nchor="ctr"/>
          <a:lstStyle/>
          <a:p>
            <a:r>
              <a:rPr lang="hr-HR" b="1" u="sng" smtClean="0"/>
              <a:t>ZAJEDNIČKA PRAVILA I MJERE:</a:t>
            </a:r>
          </a:p>
        </p:txBody>
      </p:sp>
      <p:sp>
        <p:nvSpPr>
          <p:cNvPr id="30722"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Potrebno je naglasiti važnost hodanja kroz učionicu. Hodanjem kroz učionicu može se nadzirati što učenici rade.</a:t>
            </a:r>
          </a:p>
          <a:p>
            <a:pPr marL="742950" lvl="1" indent="-285750">
              <a:lnSpc>
                <a:spcPct val="100000"/>
              </a:lnSpc>
              <a:spcBef>
                <a:spcPct val="20000"/>
              </a:spcBef>
              <a:buSzTx/>
              <a:buFont typeface="Arial" charset="0"/>
              <a:buChar char="–"/>
            </a:pPr>
            <a:r>
              <a:rPr lang="hr-HR" sz="2000" smtClean="0"/>
              <a:t>Strpljivom, </a:t>
            </a:r>
            <a:r>
              <a:rPr lang="hr-HR" sz="2000" i="1" u="sng" smtClean="0"/>
              <a:t>dosljednom</a:t>
            </a:r>
            <a:r>
              <a:rPr lang="hr-HR" sz="2000" smtClean="0"/>
              <a:t> primjenom mjera učenici shvate da je nastavnik dobar autoritet i odustanu od pokušaja.</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nchor="ctr"/>
          <a:lstStyle/>
          <a:p>
            <a:r>
              <a:rPr lang="hr-HR" b="1" u="sng" smtClean="0"/>
              <a:t>ZAJEDNIČKA PRAVILA I MJERE:</a:t>
            </a:r>
          </a:p>
        </p:txBody>
      </p:sp>
      <p:sp>
        <p:nvSpPr>
          <p:cNvPr id="31746" name="Rectangle 3"/>
          <p:cNvSpPr>
            <a:spLocks noGrp="1"/>
          </p:cNvSpPr>
          <p:nvPr>
            <p:ph type="body" idx="1"/>
          </p:nvPr>
        </p:nvSpPr>
        <p:spPr/>
        <p:txBody>
          <a:bodyPr/>
          <a:lstStyle/>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None/>
            </a:pPr>
            <a:r>
              <a:rPr lang="hr-HR" sz="2400" smtClean="0"/>
              <a:t>4.	Svako korištenje mobitela tijekom sata </a:t>
            </a:r>
            <a:r>
              <a:rPr lang="hr-HR" sz="2400" u="sng" smtClean="0"/>
              <a:t>nije dopušteno</a:t>
            </a:r>
            <a:r>
              <a:rPr lang="hr-HR" sz="2400" smtClean="0"/>
              <a:t>. </a:t>
            </a:r>
          </a:p>
          <a:p>
            <a:pPr marL="457200" indent="-457200">
              <a:lnSpc>
                <a:spcPct val="100000"/>
              </a:lnSpc>
              <a:spcBef>
                <a:spcPct val="20000"/>
              </a:spcBef>
              <a:buSzTx/>
              <a:buFont typeface="Arial" charset="0"/>
              <a:buChar char="•"/>
            </a:pPr>
            <a:endParaRPr lang="hr-HR" sz="2400" smtClean="0"/>
          </a:p>
          <a:p>
            <a:pPr marL="838200" lvl="1" indent="-381000">
              <a:lnSpc>
                <a:spcPct val="100000"/>
              </a:lnSpc>
              <a:spcBef>
                <a:spcPct val="20000"/>
              </a:spcBef>
              <a:buSzTx/>
              <a:buFont typeface="Arial" charset="0"/>
              <a:buChar char="–"/>
            </a:pPr>
            <a:r>
              <a:rPr lang="hr-HR" sz="2000" smtClean="0"/>
              <a:t>Mjera je – oduzeti mobitel i predati ga ravnatelju  te će nastavnik o tome obavijestiti razrednika (bilješka u dnevniku).</a:t>
            </a: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nchor="ctr"/>
          <a:lstStyle/>
          <a:p>
            <a:r>
              <a:rPr lang="hr-HR" b="1" u="sng" smtClean="0"/>
              <a:t>ZAJEDNIČKA PRAVILA I MJERE:</a:t>
            </a:r>
          </a:p>
        </p:txBody>
      </p:sp>
      <p:sp>
        <p:nvSpPr>
          <p:cNvPr id="32770" name="Rectangle 3"/>
          <p:cNvSpPr>
            <a:spLocks noGrp="1"/>
          </p:cNvSpPr>
          <p:nvPr>
            <p:ph type="body" idx="1"/>
          </p:nvPr>
        </p:nvSpPr>
        <p:spPr/>
        <p:txBody>
          <a:bodyPr/>
          <a:lstStyle/>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Char char="•"/>
            </a:pPr>
            <a:endParaRPr lang="hr-HR" sz="2400" smtClean="0"/>
          </a:p>
          <a:p>
            <a:pPr marL="457200" indent="-457200">
              <a:lnSpc>
                <a:spcPct val="100000"/>
              </a:lnSpc>
              <a:spcBef>
                <a:spcPct val="20000"/>
              </a:spcBef>
              <a:buSzTx/>
              <a:buFont typeface="Arial" charset="0"/>
              <a:buNone/>
            </a:pPr>
            <a:r>
              <a:rPr lang="hr-HR" sz="2400" smtClean="0"/>
              <a:t>5.	Kraj nastavnog sata označen je zvonom ali učenici ustaju, pospremaju stvari i izlaze iz učionice </a:t>
            </a:r>
            <a:r>
              <a:rPr lang="hr-HR" sz="2400" u="sng" smtClean="0"/>
              <a:t>tek kad im nastavnik to kaže</a:t>
            </a:r>
            <a:r>
              <a:rPr lang="hr-HR" sz="2400" smtClean="0"/>
              <a:t>.</a:t>
            </a:r>
          </a:p>
          <a:p>
            <a:pPr marL="457200" indent="-457200">
              <a:lnSpc>
                <a:spcPct val="100000"/>
              </a:lnSpc>
              <a:spcBef>
                <a:spcPct val="20000"/>
              </a:spcBef>
              <a:buSzTx/>
              <a:buFont typeface="Arial" charset="0"/>
              <a:buChar char="•"/>
            </a:pPr>
            <a:endParaRPr lang="hr-HR" sz="2400" smtClean="0"/>
          </a:p>
          <a:p>
            <a:pPr marL="838200" lvl="1" indent="-381000">
              <a:lnSpc>
                <a:spcPct val="100000"/>
              </a:lnSpc>
              <a:spcBef>
                <a:spcPct val="20000"/>
              </a:spcBef>
              <a:buSzTx/>
              <a:buFont typeface="Arial" charset="0"/>
              <a:buChar char="–"/>
            </a:pPr>
            <a:r>
              <a:rPr lang="hr-HR" sz="2000" smtClean="0"/>
              <a:t>Nastavnik zadržava učenike iza zvona samo toliko da dovrši rečenicu.</a:t>
            </a: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nchor="ctr"/>
          <a:lstStyle/>
          <a:p>
            <a:r>
              <a:rPr lang="hr-HR" sz="2400" smtClean="0"/>
              <a:t>I DALJE … PRAVILA, OBJAŠNJENJA, OBRAZLOŽENJA</a:t>
            </a:r>
          </a:p>
        </p:txBody>
      </p:sp>
      <p:sp>
        <p:nvSpPr>
          <p:cNvPr id="33794" name="Rectangle 3"/>
          <p:cNvSpPr>
            <a:spLocks noGrp="1"/>
          </p:cNvSpPr>
          <p:nvPr>
            <p:ph type="body" idx="1"/>
          </p:nvPr>
        </p:nvSpPr>
        <p:spPr>
          <a:xfrm>
            <a:off x="457200" y="1828800"/>
            <a:ext cx="8229600" cy="4624388"/>
          </a:xfrm>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Ometanjem nastave se ne smatra manji žamor ili vođena diskusija.</a:t>
            </a:r>
          </a:p>
          <a:p>
            <a:pPr>
              <a:lnSpc>
                <a:spcPct val="100000"/>
              </a:lnSpc>
              <a:spcBef>
                <a:spcPct val="20000"/>
              </a:spcBef>
              <a:buSzTx/>
              <a:buFont typeface="Arial" charset="0"/>
              <a:buChar char="•"/>
            </a:pPr>
            <a:endParaRPr lang="hr-HR" sz="1000" smtClean="0"/>
          </a:p>
          <a:p>
            <a:pPr>
              <a:lnSpc>
                <a:spcPct val="100000"/>
              </a:lnSpc>
              <a:spcBef>
                <a:spcPct val="20000"/>
              </a:spcBef>
              <a:buSzTx/>
              <a:buFont typeface="Arial" charset="0"/>
              <a:buChar char="•"/>
            </a:pPr>
            <a:r>
              <a:rPr lang="hr-HR" sz="2400" smtClean="0"/>
              <a:t>Učenici trebaju imati klimu u kojoj se osjećaju ugodno i dovoljno opušteno a pri tome su tolerantni prema drugima.</a:t>
            </a:r>
          </a:p>
          <a:p>
            <a:pPr>
              <a:lnSpc>
                <a:spcPct val="100000"/>
              </a:lnSpc>
              <a:spcBef>
                <a:spcPct val="20000"/>
              </a:spcBef>
              <a:buSzTx/>
              <a:buFont typeface="Arial" charset="0"/>
              <a:buChar char="•"/>
            </a:pPr>
            <a:endParaRPr lang="hr-HR" sz="1000" smtClean="0"/>
          </a:p>
          <a:p>
            <a:pPr>
              <a:lnSpc>
                <a:spcPct val="100000"/>
              </a:lnSpc>
              <a:spcBef>
                <a:spcPct val="20000"/>
              </a:spcBef>
              <a:buSzTx/>
              <a:buFont typeface="Arial" charset="0"/>
              <a:buChar char="•"/>
            </a:pPr>
            <a:r>
              <a:rPr lang="hr-HR" sz="2400" smtClean="0"/>
              <a:t>Ometanje nastave je ozbiljno ukoliko učenici ne čuju dobro što nastavnik govori ili ako se buka čuje izvan učionice </a:t>
            </a:r>
            <a:r>
              <a:rPr lang="hr-HR" smtClean="0"/>
              <a:t>(u susjednim učionicama ili u učionici u prizemlju).</a:t>
            </a: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p:txBody>
          <a:bodyPr anchor="ctr"/>
          <a:lstStyle/>
          <a:p>
            <a:r>
              <a:rPr lang="hr-HR" sz="2400" smtClean="0"/>
              <a:t>I DALJE … PRAVILA, OBJAŠNJENJA, OBRAZLOŽENJA</a:t>
            </a:r>
          </a:p>
        </p:txBody>
      </p:sp>
      <p:sp>
        <p:nvSpPr>
          <p:cNvPr id="34818"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Nastavnici primjenjuju mjere </a:t>
            </a:r>
            <a:r>
              <a:rPr lang="hr-HR" sz="2400" b="1" u="sng" smtClean="0"/>
              <a:t>svaki puta</a:t>
            </a:r>
            <a:r>
              <a:rPr lang="hr-HR" sz="2400" smtClean="0"/>
              <a:t> a razrednici procjenjuju težinu i neprimjerenost ponašanja učenika te postupaju u skladu s time.</a:t>
            </a:r>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i="1" smtClean="0">
                <a:solidFill>
                  <a:schemeClr val="accent2"/>
                </a:solidFill>
              </a:rPr>
              <a:t>Najvažnija razrednikova mjera je obavijestiti roditelja o svemu što učenik radi u školi.</a:t>
            </a:r>
          </a:p>
          <a:p>
            <a:pPr>
              <a:lnSpc>
                <a:spcPct val="100000"/>
              </a:lnSpc>
              <a:spcBef>
                <a:spcPct val="20000"/>
              </a:spcBef>
              <a:buSzTx/>
              <a:buFont typeface="Arial" charset="0"/>
              <a:buChar char="•"/>
            </a:pPr>
            <a:endParaRPr lang="hr-HR" sz="2400" smtClean="0"/>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nchor="ctr"/>
          <a:lstStyle/>
          <a:p>
            <a:r>
              <a:rPr lang="hr-HR" sz="2400" smtClean="0"/>
              <a:t>I DALJE … PRAVILA, OBJAŠNJENJA, OBRAZLOŽENJA</a:t>
            </a:r>
          </a:p>
        </p:txBody>
      </p:sp>
      <p:sp>
        <p:nvSpPr>
          <p:cNvPr id="35842" name="Rectangle 3"/>
          <p:cNvSpPr>
            <a:spLocks noGrp="1"/>
          </p:cNvSpPr>
          <p:nvPr>
            <p:ph type="body" idx="1"/>
          </p:nvPr>
        </p:nvSpPr>
        <p:spPr/>
        <p:txBody>
          <a:bodyPr/>
          <a:lstStyle/>
          <a:p>
            <a:pPr>
              <a:lnSpc>
                <a:spcPct val="100000"/>
              </a:lnSpc>
              <a:spcBef>
                <a:spcPct val="20000"/>
              </a:spcBef>
              <a:buSzTx/>
              <a:buFont typeface="Arial" charset="0"/>
              <a:buChar char="•"/>
            </a:pPr>
            <a:r>
              <a:rPr lang="hr-HR" sz="2400" u="sng" smtClean="0"/>
              <a:t>Preventivno djelovanje</a:t>
            </a:r>
            <a:r>
              <a:rPr lang="hr-HR" sz="2400" smtClean="0"/>
              <a:t> je izuzetno važno, a odnosi se i na poziv roditeljima čim se dogodi i manji prijestup. Na taj način se sprečava eskaliranje problema. </a:t>
            </a:r>
            <a:r>
              <a:rPr lang="hr-HR" sz="2800" b="1" smtClean="0"/>
              <a:t>Roditelji su važna karika</a:t>
            </a:r>
            <a:r>
              <a:rPr lang="hr-HR" sz="2400" smtClean="0"/>
              <a:t> odgojno-obrazovnog procesa i zakonski su obvezni surađivati sa školom.</a:t>
            </a:r>
          </a:p>
          <a:p>
            <a:pPr>
              <a:lnSpc>
                <a:spcPct val="100000"/>
              </a:lnSpc>
              <a:spcBef>
                <a:spcPct val="20000"/>
              </a:spcBef>
              <a:buSzTx/>
              <a:buFont typeface="Arial" charset="0"/>
              <a:buChar char="•"/>
            </a:pPr>
            <a:endParaRPr lang="hr-HR" sz="2400" smtClean="0"/>
          </a:p>
          <a:p>
            <a:pPr marL="742950" lvl="1" indent="-285750">
              <a:lnSpc>
                <a:spcPct val="100000"/>
              </a:lnSpc>
              <a:spcBef>
                <a:spcPct val="20000"/>
              </a:spcBef>
              <a:buSzTx/>
              <a:buFont typeface="Arial" charset="0"/>
              <a:buChar char="–"/>
            </a:pPr>
            <a:r>
              <a:rPr lang="hr-HR" sz="2000" smtClean="0"/>
              <a:t>Manji prijestup je bilo kakvo neprimjereno ponašanje koje se pojavilo samo jednom ali je to takav oblik ponašanja koji je vrlo neprihvatljiv kod odraslih. Na primjer, učenici koji sjede na prozoru i na upozorenje profesora ne žele sići, ili učenik je rekao nešto vrlo uvredljivo vršnjaku ili profesoru… </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a:xfrm>
            <a:off x="539750" y="692150"/>
            <a:ext cx="4978400" cy="2009775"/>
          </a:xfrm>
        </p:spPr>
        <p:txBody>
          <a:bodyPr/>
          <a:lstStyle/>
          <a:p>
            <a:r>
              <a:rPr lang="hr-HR" sz="3200" b="1" smtClean="0"/>
              <a:t>REZULTATI ANKETE “Disciplina u razredu”</a:t>
            </a:r>
          </a:p>
        </p:txBody>
      </p:sp>
      <p:pic>
        <p:nvPicPr>
          <p:cNvPr id="17410" name="Picture 4"/>
          <p:cNvPicPr>
            <a:picLocks noGrp="1" noChangeAspect="1" noChangeArrowheads="1"/>
          </p:cNvPicPr>
          <p:nvPr>
            <p:ph type="body" idx="4294967295"/>
          </p:nvPr>
        </p:nvPicPr>
        <p:blipFill>
          <a:blip r:embed="rId2"/>
          <a:srcRect/>
          <a:stretch>
            <a:fillRect/>
          </a:stretch>
        </p:blipFill>
        <p:spPr>
          <a:xfrm>
            <a:off x="5435600" y="1196975"/>
            <a:ext cx="3492500" cy="5111750"/>
          </a:xfr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ppt_x</p:attrName>
                                        </p:attrNameLst>
                                      </p:cBhvr>
                                      <p:tavLst>
                                        <p:tav tm="0">
                                          <p:val>
                                            <p:strVal val="#ppt_x-.2"/>
                                          </p:val>
                                        </p:tav>
                                        <p:tav tm="100000">
                                          <p:val>
                                            <p:strVal val="#ppt_x"/>
                                          </p:val>
                                        </p:tav>
                                      </p:tavLst>
                                    </p:anim>
                                    <p:anim calcmode="lin" valueType="num">
                                      <p:cBhvr>
                                        <p:cTn id="8" dur="1000" fill="hold"/>
                                        <p:tgtEl>
                                          <p:spTgt spid="17409"/>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p:nvPr>
        </p:nvSpPr>
        <p:spPr/>
        <p:txBody>
          <a:bodyPr anchor="ctr"/>
          <a:lstStyle/>
          <a:p>
            <a:r>
              <a:rPr lang="hr-HR" sz="2400" smtClean="0"/>
              <a:t>I DALJE … PRAVILA, OBJAŠNJENJA, OBRAZLOŽENJA</a:t>
            </a:r>
          </a:p>
        </p:txBody>
      </p:sp>
      <p:sp>
        <p:nvSpPr>
          <p:cNvPr id="36866"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3200" smtClean="0"/>
              <a:t>U provođenju pravila nužna je </a:t>
            </a:r>
            <a:r>
              <a:rPr lang="hr-HR" sz="3200" b="1" u="sng" smtClean="0"/>
              <a:t>dosljednost i ujednačenost reakcija svih profesora</a:t>
            </a:r>
            <a:r>
              <a:rPr lang="hr-HR" sz="2800" smtClean="0"/>
              <a:t>.</a:t>
            </a: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nchor="ctr"/>
          <a:lstStyle/>
          <a:p>
            <a:r>
              <a:rPr lang="hr-HR" sz="2400" smtClean="0"/>
              <a:t>I DALJE … PRAVILA, OBJAŠNJENJA, OBRAZLOŽENJA</a:t>
            </a:r>
          </a:p>
        </p:txBody>
      </p:sp>
      <p:sp>
        <p:nvSpPr>
          <p:cNvPr id="37890"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Sva ova pravila definirana su Statutom i Pravilnikom o kućnom redu kao </a:t>
            </a:r>
            <a:r>
              <a:rPr lang="hr-HR" sz="2400" u="sng" smtClean="0"/>
              <a:t>nemaran odnos prema radu</a:t>
            </a:r>
            <a:r>
              <a:rPr lang="hr-HR" sz="2400" smtClean="0"/>
              <a:t> i sl. pa je moguće na učenike utjecati i pedagoškom mjerom.</a:t>
            </a:r>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Potrebno je naglasiti da nastavnik može zahtijevati od učenika određena ponašanja i postupanja po pravilima samo ako ih se i sam pridržava. (učenje modeliranjem)</a:t>
            </a:r>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nchor="ctr"/>
          <a:lstStyle/>
          <a:p>
            <a:r>
              <a:rPr lang="hr-HR" sz="2400" smtClean="0"/>
              <a:t>I DALJE … PRAVILA, OBJAŠNJENJA, OBRAZLOŽENJA</a:t>
            </a:r>
          </a:p>
        </p:txBody>
      </p:sp>
      <p:sp>
        <p:nvSpPr>
          <p:cNvPr id="38914"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Ukoliko navedene probleme ne mogu riješiti nastavnici na svom satu niti razrednici kroz razredništvo, razrednik će tražiti savjet od školskog psihologa.</a:t>
            </a:r>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U nekim situacijama možda nije potrebno uključivati roditelje, no suradnja i savjetovanje predmetnog nastavnika i psihologa su vrlo važni u daljnjoj prevenciji eventualnog problema.</a:t>
            </a: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nchor="ctr"/>
          <a:lstStyle/>
          <a:p>
            <a:r>
              <a:rPr lang="hr-HR" sz="2400" smtClean="0"/>
              <a:t>I DALJE … PRAVILA, OBJAŠNJENJA, OBRAZLOŽENJA</a:t>
            </a:r>
          </a:p>
        </p:txBody>
      </p:sp>
      <p:sp>
        <p:nvSpPr>
          <p:cNvPr id="39938" name="Rectangle 3"/>
          <p:cNvSpPr>
            <a:spLocks noGrp="1"/>
          </p:cNvSpPr>
          <p:nvPr>
            <p:ph type="body" idx="1"/>
          </p:nvPr>
        </p:nvSpPr>
        <p:spPr>
          <a:xfrm>
            <a:off x="457200" y="1828800"/>
            <a:ext cx="8229600" cy="4695825"/>
          </a:xfrm>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Mladim razrednicima toplo se preporučuje da sve disciplinske probleme rješavaju u suradnji sa psihologom što ne uključuje uvijek učenika i roditelja, često je dovoljno savjetovanje profesora sa psihologom.</a:t>
            </a:r>
          </a:p>
          <a:p>
            <a:pPr>
              <a:lnSpc>
                <a:spcPct val="100000"/>
              </a:lnSpc>
              <a:spcBef>
                <a:spcPct val="20000"/>
              </a:spcBef>
              <a:buSzTx/>
              <a:buFont typeface="Arial" charset="0"/>
              <a:buChar char="•"/>
            </a:pPr>
            <a:endParaRPr lang="hr-HR" sz="2400" smtClean="0"/>
          </a:p>
          <a:p>
            <a:pPr marL="742950" lvl="1" indent="-285750">
              <a:lnSpc>
                <a:spcPct val="100000"/>
              </a:lnSpc>
              <a:spcBef>
                <a:spcPct val="20000"/>
              </a:spcBef>
              <a:buSzTx/>
              <a:buFont typeface="Arial" charset="0"/>
              <a:buChar char="–"/>
            </a:pPr>
            <a:r>
              <a:rPr lang="hr-HR" sz="2000" smtClean="0"/>
              <a:t>To je </a:t>
            </a:r>
            <a:r>
              <a:rPr lang="hr-HR" sz="2000" u="sng" smtClean="0"/>
              <a:t>dio obveznog uvođenja novog razrednika u razredništvo</a:t>
            </a:r>
            <a:r>
              <a:rPr lang="hr-HR" sz="2000" smtClean="0"/>
              <a:t>.</a:t>
            </a:r>
          </a:p>
          <a:p>
            <a:pPr>
              <a:lnSpc>
                <a:spcPct val="100000"/>
              </a:lnSpc>
              <a:spcBef>
                <a:spcPct val="20000"/>
              </a:spcBef>
              <a:buSzTx/>
              <a:buFont typeface="Arial" charset="0"/>
              <a:buChar char="•"/>
            </a:pPr>
            <a:endParaRPr lang="hr-HR" sz="2400" smtClean="0"/>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p:txBody>
          <a:bodyPr anchor="ctr"/>
          <a:lstStyle/>
          <a:p>
            <a:r>
              <a:rPr lang="hr-HR" sz="2400" smtClean="0"/>
              <a:t>I DALJE … PRAVILA, OBJAŠNJENJA, OBRAZLOŽENJA</a:t>
            </a:r>
          </a:p>
        </p:txBody>
      </p:sp>
      <p:sp>
        <p:nvSpPr>
          <p:cNvPr id="40962"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Ukoliko zakaže zajednička provedba dogovorenih pravila i mjera, na sjednicama Nastavničkog vijeća ponovo ćemo čitati dogovorena pravila i tražiti kompromisna rješenja </a:t>
            </a:r>
          </a:p>
          <a:p>
            <a:pPr marL="742950" lvl="1" indent="-285750">
              <a:lnSpc>
                <a:spcPct val="100000"/>
              </a:lnSpc>
              <a:spcBef>
                <a:spcPct val="20000"/>
              </a:spcBef>
              <a:buSzTx/>
              <a:buFont typeface="Arial" charset="0"/>
              <a:buChar char="–"/>
            </a:pPr>
            <a:endParaRPr lang="hr-HR" sz="2000" smtClean="0"/>
          </a:p>
          <a:p>
            <a:pPr marL="742950" lvl="1" indent="-285750">
              <a:lnSpc>
                <a:spcPct val="100000"/>
              </a:lnSpc>
              <a:spcBef>
                <a:spcPct val="20000"/>
              </a:spcBef>
              <a:buSzTx/>
              <a:buFont typeface="Arial" charset="0"/>
              <a:buChar char="–"/>
            </a:pPr>
            <a:r>
              <a:rPr lang="hr-HR" sz="2000" smtClean="0"/>
              <a:t>jer je to prvenstveno korisno za naše učenike koji od nas uče i koje treba usmjeravati, </a:t>
            </a:r>
            <a:r>
              <a:rPr lang="hr-HR" sz="2000" u="sng" smtClean="0"/>
              <a:t>učiti odgovornosti i isto tako i dosljednosti</a:t>
            </a:r>
            <a:r>
              <a:rPr lang="hr-HR" sz="2000" smtClean="0"/>
              <a:t>.</a:t>
            </a:r>
          </a:p>
          <a:p>
            <a:pPr marL="742950" lvl="1" indent="-285750">
              <a:lnSpc>
                <a:spcPct val="100000"/>
              </a:lnSpc>
              <a:spcBef>
                <a:spcPct val="20000"/>
              </a:spcBef>
              <a:buSzTx/>
              <a:buFont typeface="Arial" charset="0"/>
              <a:buChar char="–"/>
            </a:pPr>
            <a:r>
              <a:rPr lang="hr-HR" sz="2000" smtClean="0"/>
              <a:t>Svim profesorima i razrednicima je u interesu da svi rade po dogovoru.</a:t>
            </a: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p:txBody>
          <a:bodyPr anchor="ctr"/>
          <a:lstStyle/>
          <a:p>
            <a:r>
              <a:rPr lang="hr-HR" smtClean="0"/>
              <a:t>	</a:t>
            </a:r>
            <a:r>
              <a:rPr lang="hr-HR" b="1" smtClean="0"/>
              <a:t>KLJUČNO!</a:t>
            </a:r>
          </a:p>
        </p:txBody>
      </p:sp>
      <p:sp>
        <p:nvSpPr>
          <p:cNvPr id="41986" name="Rectangle 3"/>
          <p:cNvSpPr>
            <a:spLocks noGrp="1"/>
          </p:cNvSpPr>
          <p:nvPr>
            <p:ph type="body" idx="1"/>
          </p:nvPr>
        </p:nvSpPr>
        <p:spPr>
          <a:xfrm>
            <a:off x="250825" y="1844675"/>
            <a:ext cx="8785225" cy="4297363"/>
          </a:xfrm>
        </p:spPr>
        <p:txBody>
          <a:bodyPr/>
          <a:lstStyle/>
          <a:p>
            <a:pPr>
              <a:lnSpc>
                <a:spcPct val="100000"/>
              </a:lnSpc>
              <a:spcBef>
                <a:spcPct val="20000"/>
              </a:spcBef>
              <a:buSzTx/>
              <a:buFont typeface="Arial" charset="0"/>
              <a:buChar char="•"/>
            </a:pPr>
            <a:endParaRPr lang="hr-HR" sz="2400" b="1" smtClean="0"/>
          </a:p>
          <a:p>
            <a:pPr algn="ctr">
              <a:lnSpc>
                <a:spcPct val="100000"/>
              </a:lnSpc>
              <a:spcBef>
                <a:spcPct val="20000"/>
              </a:spcBef>
              <a:buSzTx/>
              <a:buFont typeface="Arial" charset="0"/>
              <a:buNone/>
            </a:pPr>
            <a:r>
              <a:rPr lang="hr-HR" b="1" smtClean="0"/>
              <a:t>KLJUČNU ULOGU U PROVOĐENJU DISCIPLINE IMA SPREGA</a:t>
            </a:r>
            <a:r>
              <a:rPr lang="hr-HR" sz="2400" b="1" smtClean="0"/>
              <a:t> </a:t>
            </a:r>
          </a:p>
          <a:p>
            <a:pPr algn="ctr">
              <a:lnSpc>
                <a:spcPct val="100000"/>
              </a:lnSpc>
              <a:spcBef>
                <a:spcPct val="20000"/>
              </a:spcBef>
              <a:buSzTx/>
              <a:buFont typeface="Arial" charset="0"/>
              <a:buNone/>
            </a:pPr>
            <a:endParaRPr lang="hr-HR" sz="2400" b="1" i="1" smtClean="0"/>
          </a:p>
          <a:p>
            <a:pPr algn="ctr">
              <a:lnSpc>
                <a:spcPct val="100000"/>
              </a:lnSpc>
              <a:spcBef>
                <a:spcPct val="20000"/>
              </a:spcBef>
              <a:buSzTx/>
              <a:buFont typeface="Arial" charset="0"/>
              <a:buNone/>
            </a:pPr>
            <a:r>
              <a:rPr lang="hr-HR" sz="3200" b="1" i="1" smtClean="0"/>
              <a:t>NASTAVNIK – RAZREDNIK - RODITELJ</a:t>
            </a:r>
            <a:endParaRPr lang="hr-HR" sz="3200" b="1" smtClean="0"/>
          </a:p>
          <a:p>
            <a:pPr>
              <a:lnSpc>
                <a:spcPct val="100000"/>
              </a:lnSpc>
              <a:spcBef>
                <a:spcPct val="20000"/>
              </a:spcBef>
              <a:buSzTx/>
              <a:buFont typeface="Arial" charset="0"/>
              <a:buChar char="•"/>
            </a:pPr>
            <a:endParaRPr lang="hr-HR" sz="2400" b="1" smtClean="0"/>
          </a:p>
          <a:p>
            <a:pPr>
              <a:lnSpc>
                <a:spcPct val="100000"/>
              </a:lnSpc>
              <a:spcBef>
                <a:spcPct val="20000"/>
              </a:spcBef>
              <a:buSzTx/>
              <a:buFont typeface="Arial" charset="0"/>
              <a:buChar char="•"/>
            </a:pPr>
            <a:endParaRPr lang="hr-HR" sz="2400" b="1" smtClean="0"/>
          </a:p>
          <a:p>
            <a:pPr marL="742950" lvl="1" indent="-285750">
              <a:lnSpc>
                <a:spcPct val="100000"/>
              </a:lnSpc>
              <a:spcBef>
                <a:spcPct val="20000"/>
              </a:spcBef>
              <a:buSzTx/>
              <a:buFont typeface="Arial" charset="0"/>
              <a:buChar char="–"/>
            </a:pPr>
            <a:r>
              <a:rPr lang="hr-HR" sz="2000" b="1" smtClean="0"/>
              <a:t>NAKON ŠTO PREDMETNI NASTAVNIK OBAVIJESTI RAZREDNIKA O PROBLEMU, RAZREDNIK OBAVJEŠTAVA RODITELJA/STARATELJA, TE JE DUŽAN PRENIJETI </a:t>
            </a:r>
            <a:r>
              <a:rPr lang="hr-HR" sz="2000" b="1" u="sng" smtClean="0"/>
              <a:t>POVRATNU INFORMACIJU</a:t>
            </a:r>
            <a:r>
              <a:rPr lang="hr-HR" sz="2000" b="1" smtClean="0"/>
              <a:t>  PREDMETNOM NASTAVNIKU</a:t>
            </a: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nchor="ctr"/>
          <a:lstStyle/>
          <a:p>
            <a:r>
              <a:rPr lang="hr-HR" sz="2400" smtClean="0"/>
              <a:t>I DALJE … PRAVILA, OBJAŠNJENJA, OBRAZLOŽENJA</a:t>
            </a:r>
          </a:p>
        </p:txBody>
      </p:sp>
      <p:sp>
        <p:nvSpPr>
          <p:cNvPr id="43010"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Nekada je učenicima potrebno samo objasniti zašto radimo nešto na određeni način,</a:t>
            </a:r>
          </a:p>
          <a:p>
            <a:pPr lvl="4"/>
            <a:r>
              <a:rPr lang="hr-HR" sz="1600" smtClean="0"/>
              <a:t>naročito u prvim razredima,</a:t>
            </a:r>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400" smtClean="0"/>
              <a:t>a ako shvate da je to za njihovo dobro vrlo lako će prihvatiti vaš način rada.</a:t>
            </a: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nchor="ctr"/>
          <a:lstStyle/>
          <a:p>
            <a:r>
              <a:rPr lang="hr-HR" sz="2400" smtClean="0"/>
              <a:t>I DALJE … PRAVILA, OBJAŠNJENJA, OBRAZLOŽENJA</a:t>
            </a:r>
          </a:p>
        </p:txBody>
      </p:sp>
      <p:sp>
        <p:nvSpPr>
          <p:cNvPr id="44034"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2800" smtClean="0"/>
              <a:t>U nekim situacijama i učenici će biti u pravu.</a:t>
            </a:r>
          </a:p>
          <a:p>
            <a:pPr marL="742950" lvl="1" indent="-285750">
              <a:lnSpc>
                <a:spcPct val="100000"/>
              </a:lnSpc>
              <a:spcBef>
                <a:spcPct val="20000"/>
              </a:spcBef>
              <a:buSzTx/>
              <a:buFont typeface="Arial" charset="0"/>
              <a:buChar char="–"/>
            </a:pPr>
            <a:endParaRPr lang="hr-HR" sz="2400" smtClean="0"/>
          </a:p>
          <a:p>
            <a:pPr marL="742950" lvl="1" indent="-285750">
              <a:lnSpc>
                <a:spcPct val="100000"/>
              </a:lnSpc>
              <a:spcBef>
                <a:spcPct val="20000"/>
              </a:spcBef>
              <a:buSzTx/>
              <a:buFont typeface="Arial" charset="0"/>
              <a:buChar char="–"/>
            </a:pPr>
            <a:r>
              <a:rPr lang="hr-HR" sz="2400" smtClean="0"/>
              <a:t>oni razgovaraju s razrednicima ali</a:t>
            </a:r>
          </a:p>
          <a:p>
            <a:pPr marL="742950" lvl="1" indent="-285750">
              <a:lnSpc>
                <a:spcPct val="100000"/>
              </a:lnSpc>
              <a:spcBef>
                <a:spcPct val="20000"/>
              </a:spcBef>
              <a:buSzTx/>
              <a:buFont typeface="Arial" charset="0"/>
              <a:buChar char="–"/>
            </a:pPr>
            <a:endParaRPr lang="hr-HR" sz="2400" smtClean="0"/>
          </a:p>
          <a:p>
            <a:pPr marL="742950" lvl="1" indent="-285750">
              <a:lnSpc>
                <a:spcPct val="100000"/>
              </a:lnSpc>
              <a:spcBef>
                <a:spcPct val="20000"/>
              </a:spcBef>
              <a:buSzTx/>
              <a:buFont typeface="Arial" charset="0"/>
              <a:buChar char="–"/>
            </a:pPr>
            <a:r>
              <a:rPr lang="hr-HR" sz="2400" smtClean="0"/>
              <a:t>nastavnici mogu i sami pitati učenike da komentiraju njihov rad </a:t>
            </a:r>
          </a:p>
          <a:p>
            <a:pPr lvl="4"/>
            <a:endParaRPr lang="hr-HR" sz="1600" smtClean="0"/>
          </a:p>
          <a:p>
            <a:pPr lvl="4"/>
            <a:r>
              <a:rPr lang="hr-HR" sz="1600" smtClean="0"/>
              <a:t>(izravnim razgovorom ili pisanim upitnikom).</a:t>
            </a: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nchor="ctr"/>
          <a:lstStyle/>
          <a:p>
            <a:r>
              <a:rPr lang="hr-HR" b="1" smtClean="0"/>
              <a:t>NAJBITNIJE</a:t>
            </a:r>
          </a:p>
        </p:txBody>
      </p:sp>
      <p:sp>
        <p:nvSpPr>
          <p:cNvPr id="45058" name="Rectangle 3"/>
          <p:cNvSpPr>
            <a:spLocks noGrp="1"/>
          </p:cNvSpPr>
          <p:nvPr>
            <p:ph type="body" idx="1"/>
          </p:nvPr>
        </p:nvSpPr>
        <p:spPr/>
        <p:txBody>
          <a:bodyPr/>
          <a:lstStyle/>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endParaRPr lang="hr-HR" sz="2400" smtClean="0"/>
          </a:p>
          <a:p>
            <a:pPr>
              <a:lnSpc>
                <a:spcPct val="100000"/>
              </a:lnSpc>
              <a:spcBef>
                <a:spcPct val="20000"/>
              </a:spcBef>
              <a:buSzTx/>
              <a:buFont typeface="Arial" charset="0"/>
              <a:buChar char="•"/>
            </a:pPr>
            <a:r>
              <a:rPr lang="hr-HR" sz="3200" smtClean="0"/>
              <a:t>Najbitnije je pomoći učenicima da se što bolje nose sa svim izazovima koje srednjoškolsko obrazovanje i period sazrijevanja donosi.</a:t>
            </a:r>
            <a:br>
              <a:rPr lang="hr-HR" sz="3200" smtClean="0"/>
            </a:br>
            <a:r>
              <a:rPr lang="hr-HR" sz="3200" smtClean="0"/>
              <a:t/>
            </a:r>
            <a:br>
              <a:rPr lang="hr-HR" sz="3200" smtClean="0"/>
            </a:br>
            <a:endParaRPr lang="hr-HR" sz="3200" b="1" smtClean="0"/>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p:cNvSpPr>
          <p:nvPr>
            <p:ph type="body" idx="1"/>
          </p:nvPr>
        </p:nvSpPr>
        <p:spPr>
          <a:xfrm>
            <a:off x="457200" y="1196975"/>
            <a:ext cx="8229600" cy="5327650"/>
          </a:xfrm>
        </p:spPr>
        <p:txBody>
          <a:bodyPr>
            <a:normAutofit/>
          </a:bodyPr>
          <a:lstStyle/>
          <a:p>
            <a:pPr>
              <a:lnSpc>
                <a:spcPct val="100000"/>
              </a:lnSpc>
              <a:spcBef>
                <a:spcPct val="20000"/>
              </a:spcBef>
              <a:buSzTx/>
              <a:buFont typeface="Arial" charset="0"/>
              <a:buChar char="•"/>
            </a:pPr>
            <a:r>
              <a:rPr lang="hr-HR" sz="3200" b="1" dirty="0" smtClean="0"/>
              <a:t>Suradnja i međusobno uvažavanje i poštovanje grade svaki odnos,</a:t>
            </a:r>
          </a:p>
          <a:p>
            <a:pPr>
              <a:lnSpc>
                <a:spcPct val="100000"/>
              </a:lnSpc>
              <a:spcBef>
                <a:spcPct val="20000"/>
              </a:spcBef>
              <a:buSzTx/>
              <a:buFont typeface="Arial" charset="0"/>
              <a:buChar char="•"/>
            </a:pPr>
            <a:endParaRPr lang="hr-HR" sz="3200" b="1" dirty="0" smtClean="0"/>
          </a:p>
          <a:p>
            <a:pPr lvl="4">
              <a:buFont typeface="Arial" charset="0"/>
              <a:buNone/>
            </a:pPr>
            <a:r>
              <a:rPr lang="hr-HR" b="1" dirty="0" smtClean="0"/>
              <a:t>kako bi grčki filozof Empedoklo rekao:</a:t>
            </a:r>
          </a:p>
          <a:p>
            <a:pPr lvl="4">
              <a:buFont typeface="Arial" charset="0"/>
              <a:buNone/>
            </a:pPr>
            <a:endParaRPr lang="hr-HR" sz="2400" b="1" dirty="0" smtClean="0"/>
          </a:p>
          <a:p>
            <a:pPr>
              <a:lnSpc>
                <a:spcPct val="100000"/>
              </a:lnSpc>
              <a:spcBef>
                <a:spcPct val="20000"/>
              </a:spcBef>
              <a:buSzTx/>
              <a:buFont typeface="Arial" charset="0"/>
              <a:buNone/>
            </a:pPr>
            <a:r>
              <a:rPr lang="hr-HR" sz="3600" b="1" dirty="0" smtClean="0"/>
              <a:t>"Ljubav spaja, a mržnja </a:t>
            </a:r>
            <a:r>
              <a:rPr lang="hr-HR" sz="3600" b="1" dirty="0" smtClean="0"/>
              <a:t>razdvaja“</a:t>
            </a:r>
            <a:endParaRPr lang="hr-HR" sz="3600" b="1" dirty="0">
              <a:latin typeface="Arial" charset="0"/>
            </a:endParaRPr>
          </a:p>
          <a:p>
            <a:pPr>
              <a:lnSpc>
                <a:spcPct val="100000"/>
              </a:lnSpc>
              <a:spcBef>
                <a:spcPct val="20000"/>
              </a:spcBef>
              <a:buSzTx/>
              <a:buFont typeface="Arial" charset="0"/>
              <a:buNone/>
            </a:pPr>
            <a:endParaRPr lang="hr-HR" sz="3600" b="1" dirty="0" smtClean="0">
              <a:latin typeface="Arial" charset="0"/>
            </a:endParaRPr>
          </a:p>
          <a:p>
            <a:pPr>
              <a:lnSpc>
                <a:spcPct val="100000"/>
              </a:lnSpc>
              <a:spcBef>
                <a:spcPct val="20000"/>
              </a:spcBef>
              <a:buSzTx/>
              <a:buFont typeface="Arial" charset="0"/>
              <a:buNone/>
            </a:pPr>
            <a:r>
              <a:rPr lang="hr-HR" sz="1300" b="1" dirty="0" smtClean="0">
                <a:latin typeface="Arial" charset="0"/>
              </a:rPr>
              <a:t>https</a:t>
            </a:r>
            <a:r>
              <a:rPr lang="hr-HR" sz="1300" b="1" dirty="0">
                <a:latin typeface="Arial" charset="0"/>
              </a:rPr>
              <a:t>://www.ted.com/talks/sarah_jayne_blakemore_the_mysterious_workings_of_the_adolescent_brain?language=hr</a:t>
            </a:r>
            <a:endParaRPr lang="hr-HR" sz="1300" b="1" dirty="0" smtClean="0">
              <a:latin typeface="Arial" charset="0"/>
            </a:endParaRPr>
          </a:p>
          <a:p>
            <a:pPr lvl="4">
              <a:buFont typeface="Arial" charset="0"/>
              <a:buNone/>
            </a:pPr>
            <a:endParaRPr lang="hr-HR" sz="1600" b="1" dirty="0" smtClean="0">
              <a:latin typeface="Arial" charset="0"/>
            </a:endParaRPr>
          </a:p>
          <a:p>
            <a:pPr>
              <a:lnSpc>
                <a:spcPct val="100000"/>
              </a:lnSpc>
              <a:spcBef>
                <a:spcPct val="20000"/>
              </a:spcBef>
              <a:buSzTx/>
              <a:buFont typeface="Arial" charset="0"/>
              <a:buNone/>
            </a:pPr>
            <a:r>
              <a:rPr lang="hr-HR" sz="1600" b="1" dirty="0" smtClean="0">
                <a:solidFill>
                  <a:schemeClr val="hlink"/>
                </a:solidFill>
                <a:latin typeface="Arial" charset="0"/>
              </a:rPr>
              <a:t>Film Sarah-Jayne Blakemore:</a:t>
            </a:r>
          </a:p>
          <a:p>
            <a:pPr>
              <a:lnSpc>
                <a:spcPct val="100000"/>
              </a:lnSpc>
              <a:spcBef>
                <a:spcPct val="20000"/>
              </a:spcBef>
              <a:buSzTx/>
              <a:buFont typeface="Arial" charset="0"/>
              <a:buNone/>
            </a:pPr>
            <a:r>
              <a:rPr lang="hr-HR" sz="2400" b="1" dirty="0" smtClean="0">
                <a:solidFill>
                  <a:schemeClr val="hlink"/>
                </a:solidFill>
                <a:latin typeface="Arial" charset="0"/>
              </a:rPr>
              <a:t>“Misteriozno djelovanje mozga adolescenata</a:t>
            </a:r>
            <a:r>
              <a:rPr lang="hr-HR" sz="2400" b="1" dirty="0" smtClean="0">
                <a:latin typeface="Arial" charset="0"/>
              </a:rPr>
              <a:t>”</a:t>
            </a: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nchor="ctr"/>
          <a:lstStyle/>
          <a:p>
            <a:r>
              <a:rPr lang="hr-HR" sz="2400" b="1" smtClean="0"/>
              <a:t>REZULTATI ANKETE “Disciplina u razredu”</a:t>
            </a:r>
          </a:p>
        </p:txBody>
      </p:sp>
      <p:graphicFrame>
        <p:nvGraphicFramePr>
          <p:cNvPr id="18463" name="Group 31"/>
          <p:cNvGraphicFramePr>
            <a:graphicFrameLocks noGrp="1"/>
          </p:cNvGraphicFramePr>
          <p:nvPr/>
        </p:nvGraphicFramePr>
        <p:xfrm>
          <a:off x="539750" y="1938338"/>
          <a:ext cx="8032750" cy="3904298"/>
        </p:xfrm>
        <a:graphic>
          <a:graphicData uri="http://schemas.openxmlformats.org/drawingml/2006/table">
            <a:tbl>
              <a:tblPr/>
              <a:tblGrid>
                <a:gridCol w="6656388"/>
                <a:gridCol w="547687"/>
                <a:gridCol w="828675"/>
              </a:tblGrid>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rgbClr val="339933"/>
                          </a:solidFill>
                          <a:effectLst/>
                          <a:latin typeface="Comic Sans MS" pitchFamily="66" charset="0"/>
                          <a:cs typeface="Arial" charset="0"/>
                        </a:rPr>
                        <a:t>Koji su, po tvom mi</a:t>
                      </a:r>
                      <a:r>
                        <a:rPr kumimoji="0" lang="hr-HR" sz="1800" b="1" i="0" u="none" strike="noStrike" cap="none" normalizeH="0" baseline="0" smtClean="0">
                          <a:ln>
                            <a:noFill/>
                          </a:ln>
                          <a:solidFill>
                            <a:srgbClr val="339933"/>
                          </a:solidFill>
                          <a:effectLst/>
                          <a:latin typeface="Arial" charset="0"/>
                          <a:cs typeface="Arial" charset="0"/>
                        </a:rPr>
                        <a:t>š</a:t>
                      </a:r>
                      <a:r>
                        <a:rPr kumimoji="0" lang="hr-HR" sz="1800" b="1" i="0" u="none" strike="noStrike" cap="none" normalizeH="0" baseline="0" smtClean="0">
                          <a:ln>
                            <a:noFill/>
                          </a:ln>
                          <a:solidFill>
                            <a:srgbClr val="339933"/>
                          </a:solidFill>
                          <a:effectLst/>
                          <a:latin typeface="Comic Sans MS" pitchFamily="66" charset="0"/>
                          <a:cs typeface="Arial" charset="0"/>
                        </a:rPr>
                        <a:t>ljenju, glavni problemi u    </a:t>
                      </a:r>
                    </a:p>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rgbClr val="339933"/>
                          </a:solidFill>
                          <a:effectLst/>
                          <a:latin typeface="Comic Sans MS" pitchFamily="66" charset="0"/>
                          <a:cs typeface="Arial" charset="0"/>
                        </a:rPr>
                        <a:t>razrednom odjelu?</a:t>
                      </a:r>
                      <a:endParaRPr kumimoji="0" lang="hr-HR" sz="1800" b="0" i="0" u="none" strike="noStrike" cap="none" normalizeH="0" baseline="0" smtClean="0">
                        <a:ln>
                          <a:noFill/>
                        </a:ln>
                        <a:solidFill>
                          <a:srgbClr val="339933"/>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0" i="0" u="none" strike="noStrike" cap="none" normalizeH="0" baseline="0" smtClean="0">
                          <a:ln>
                            <a:noFill/>
                          </a:ln>
                          <a:solidFill>
                            <a:schemeClr val="tx1"/>
                          </a:solidFill>
                          <a:effectLst/>
                          <a:latin typeface="Arial" charset="0"/>
                          <a:cs typeface="Arial" charset="0"/>
                        </a:rPr>
                        <a:t>ukupno</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tx1"/>
                          </a:solidFill>
                          <a:effectLst/>
                          <a:latin typeface="Arial" charset="0"/>
                          <a:cs typeface="Arial" charset="0"/>
                        </a:rPr>
                        <a:t>%</a:t>
                      </a:r>
                      <a:endParaRPr kumimoji="0" lang="hr-HR" sz="2000" b="1"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1800" b="0" i="0" u="none" strike="noStrike" cap="none" normalizeH="0" baseline="0" smtClean="0">
                        <a:ln>
                          <a:noFill/>
                        </a:ln>
                        <a:solidFill>
                          <a:schemeClr val="tx1"/>
                        </a:solidFill>
                        <a:effectLst/>
                        <a:latin typeface="Georgia"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a:noFill/>
                    </a:lnR>
                    <a:lnT>
                      <a:noFill/>
                    </a:lnT>
                    <a:lnB>
                      <a:noFill/>
                    </a:lnB>
                    <a:lnTlToBr>
                      <a:noFill/>
                    </a:lnTlToBr>
                    <a:lnBlToTr>
                      <a:noFill/>
                    </a:lnBlToTr>
                    <a:noFill/>
                  </a:tcPr>
                </a:tc>
              </a:tr>
              <a:tr h="387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accent2"/>
                          </a:solidFill>
                          <a:effectLst/>
                          <a:latin typeface="Comic Sans MS" pitchFamily="66" charset="0"/>
                          <a:cs typeface="Arial" charset="0"/>
                        </a:rPr>
                        <a:t>pričanje pod nastavom, komentari </a:t>
                      </a:r>
                      <a:endParaRPr kumimoji="0" lang="hr-HR" sz="1800" b="0" i="0" u="none" strike="noStrike" cap="none" normalizeH="0" baseline="0" smtClean="0">
                        <a:ln>
                          <a:noFill/>
                        </a:ln>
                        <a:solidFill>
                          <a:schemeClr val="accent2"/>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53</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accent2"/>
                          </a:solidFill>
                          <a:effectLst/>
                          <a:latin typeface="Arial" charset="0"/>
                          <a:cs typeface="Arial" charset="0"/>
                        </a:rPr>
                        <a:t>64</a:t>
                      </a:r>
                      <a:endParaRPr kumimoji="0" lang="hr-HR" sz="2000" b="0" i="0" u="none" strike="noStrike" cap="none" normalizeH="0" baseline="0" smtClean="0">
                        <a:ln>
                          <a:noFill/>
                        </a:ln>
                        <a:solidFill>
                          <a:schemeClr val="accent2"/>
                        </a:solidFill>
                        <a:effectLst/>
                        <a:latin typeface="Arial" charset="0"/>
                      </a:endParaRPr>
                    </a:p>
                  </a:txBody>
                  <a:tcPr anchor="ctr" horzOverflow="overflow">
                    <a:lnL>
                      <a:noFill/>
                    </a:lnL>
                    <a:lnR>
                      <a:noFill/>
                    </a:lnR>
                    <a:lnT>
                      <a:noFill/>
                    </a:lnT>
                    <a:lnB>
                      <a:noFill/>
                    </a:lnB>
                    <a:lnTlToBr>
                      <a:noFill/>
                    </a:lnTlToBr>
                    <a:lnBlToTr>
                      <a:noFill/>
                    </a:lnBlToTr>
                    <a:noFill/>
                  </a:tcPr>
                </a:tc>
              </a:tr>
              <a:tr h="3889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folHlink"/>
                          </a:solidFill>
                          <a:effectLst/>
                          <a:latin typeface="Comic Sans MS" pitchFamily="66" charset="0"/>
                          <a:cs typeface="Arial" charset="0"/>
                        </a:rPr>
                        <a:t>vri</a:t>
                      </a:r>
                      <a:r>
                        <a:rPr kumimoji="0" lang="hr-HR" sz="1800" b="1" i="0" u="none" strike="noStrike" cap="none" normalizeH="0" baseline="0" smtClean="0">
                          <a:ln>
                            <a:noFill/>
                          </a:ln>
                          <a:solidFill>
                            <a:schemeClr val="folHlink"/>
                          </a:solidFill>
                          <a:effectLst/>
                          <a:latin typeface="Arial" charset="0"/>
                          <a:cs typeface="Arial" charset="0"/>
                        </a:rPr>
                        <a:t>š</a:t>
                      </a:r>
                      <a:r>
                        <a:rPr kumimoji="0" lang="hr-HR" sz="1800" b="1" i="0" u="none" strike="noStrike" cap="none" normalizeH="0" baseline="0" smtClean="0">
                          <a:ln>
                            <a:noFill/>
                          </a:ln>
                          <a:solidFill>
                            <a:schemeClr val="folHlink"/>
                          </a:solidFill>
                          <a:effectLst/>
                          <a:latin typeface="Comic Sans MS" pitchFamily="66" charset="0"/>
                          <a:cs typeface="Arial" charset="0"/>
                        </a:rPr>
                        <a:t>tanje (deranje, galama</a:t>
                      </a:r>
                      <a:r>
                        <a:rPr kumimoji="0" lang="hr-HR" sz="1800" b="1" i="0" u="none" strike="noStrike" cap="none" normalizeH="0" baseline="0" smtClean="0">
                          <a:ln>
                            <a:noFill/>
                          </a:ln>
                          <a:solidFill>
                            <a:schemeClr val="folHlink"/>
                          </a:solidFill>
                          <a:effectLst/>
                          <a:latin typeface="Arial" charset="0"/>
                          <a:cs typeface="Arial" charset="0"/>
                        </a:rPr>
                        <a:t>…</a:t>
                      </a:r>
                      <a:r>
                        <a:rPr kumimoji="0" lang="hr-HR" sz="1800" b="1" i="0" u="none" strike="noStrike" cap="none" normalizeH="0" baseline="0" smtClean="0">
                          <a:ln>
                            <a:noFill/>
                          </a:ln>
                          <a:solidFill>
                            <a:schemeClr val="folHlink"/>
                          </a:solidFill>
                          <a:effectLst/>
                          <a:latin typeface="Comic Sans MS" pitchFamily="66" charset="0"/>
                          <a:cs typeface="Arial" charset="0"/>
                        </a:rPr>
                        <a:t>) </a:t>
                      </a:r>
                      <a:endParaRPr kumimoji="0" lang="hr-HR" sz="1800" b="0" i="0" u="none" strike="noStrike" cap="none" normalizeH="0" baseline="0" smtClean="0">
                        <a:ln>
                          <a:noFill/>
                        </a:ln>
                        <a:solidFill>
                          <a:schemeClr val="folHlink"/>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39</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folHlink"/>
                          </a:solidFill>
                          <a:effectLst/>
                          <a:latin typeface="Arial" charset="0"/>
                          <a:cs typeface="Arial" charset="0"/>
                        </a:rPr>
                        <a:t>47</a:t>
                      </a:r>
                      <a:endParaRPr kumimoji="0" lang="hr-HR" sz="2000" b="0" i="0" u="none" strike="noStrike" cap="none" normalizeH="0" baseline="0" smtClean="0">
                        <a:ln>
                          <a:noFill/>
                        </a:ln>
                        <a:solidFill>
                          <a:schemeClr val="folHlink"/>
                        </a:solidFill>
                        <a:effectLst/>
                        <a:latin typeface="Arial" charset="0"/>
                      </a:endParaRPr>
                    </a:p>
                  </a:txBody>
                  <a:tcPr anchor="ctr" horzOverflow="overflow">
                    <a:lnL>
                      <a:noFill/>
                    </a:lnL>
                    <a:lnR>
                      <a:noFill/>
                    </a:lnR>
                    <a:lnT>
                      <a:noFill/>
                    </a:lnT>
                    <a:lnB>
                      <a:noFill/>
                    </a:lnB>
                    <a:lnTlToBr>
                      <a:noFill/>
                    </a:lnTlToBr>
                    <a:lnBlToTr>
                      <a:noFill/>
                    </a:lnBlToTr>
                    <a:noFill/>
                  </a:tcPr>
                </a:tc>
              </a:tr>
              <a:tr h="387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folHlink"/>
                          </a:solidFill>
                          <a:effectLst/>
                          <a:latin typeface="Comic Sans MS" pitchFamily="66" charset="0"/>
                          <a:cs typeface="Arial" charset="0"/>
                        </a:rPr>
                        <a:t>zabavljanje pod satom</a:t>
                      </a:r>
                      <a:endParaRPr kumimoji="0" lang="hr-HR" sz="1800" b="0" i="0" u="none" strike="noStrike" cap="none" normalizeH="0" baseline="0" smtClean="0">
                        <a:ln>
                          <a:noFill/>
                        </a:ln>
                        <a:solidFill>
                          <a:schemeClr val="folHlink"/>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32</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folHlink"/>
                          </a:solidFill>
                          <a:effectLst/>
                          <a:latin typeface="Arial" charset="0"/>
                          <a:cs typeface="Arial" charset="0"/>
                        </a:rPr>
                        <a:t>39</a:t>
                      </a:r>
                      <a:endParaRPr kumimoji="0" lang="hr-HR" sz="2000" b="0" i="0" u="none" strike="noStrike" cap="none" normalizeH="0" baseline="0" smtClean="0">
                        <a:ln>
                          <a:noFill/>
                        </a:ln>
                        <a:solidFill>
                          <a:schemeClr val="folHlink"/>
                        </a:solidFill>
                        <a:effectLst/>
                        <a:latin typeface="Arial" charset="0"/>
                      </a:endParaRPr>
                    </a:p>
                  </a:txBody>
                  <a:tcPr anchor="ctr" horzOverflow="overflow">
                    <a:lnL>
                      <a:noFill/>
                    </a:lnL>
                    <a:lnR>
                      <a:noFill/>
                    </a:lnR>
                    <a:lnT>
                      <a:noFill/>
                    </a:lnT>
                    <a:lnB>
                      <a:noFill/>
                    </a:lnB>
                    <a:lnTlToBr>
                      <a:noFill/>
                    </a:lnTlToBr>
                    <a:lnBlToTr>
                      <a:noFill/>
                    </a:lnBlToTr>
                    <a:noFill/>
                  </a:tcPr>
                </a:tc>
              </a:tr>
              <a:tr h="387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folHlink"/>
                          </a:solidFill>
                          <a:effectLst/>
                          <a:latin typeface="Comic Sans MS" pitchFamily="66" charset="0"/>
                          <a:cs typeface="Arial" charset="0"/>
                        </a:rPr>
                        <a:t>dosada na satu  </a:t>
                      </a:r>
                      <a:endParaRPr kumimoji="0" lang="hr-HR" sz="1800" b="0" i="0" u="none" strike="noStrike" cap="none" normalizeH="0" baseline="0" smtClean="0">
                        <a:ln>
                          <a:noFill/>
                        </a:ln>
                        <a:solidFill>
                          <a:schemeClr val="folHlink"/>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31</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folHlink"/>
                          </a:solidFill>
                          <a:effectLst/>
                          <a:latin typeface="Arial" charset="0"/>
                          <a:cs typeface="Arial" charset="0"/>
                        </a:rPr>
                        <a:t>37</a:t>
                      </a:r>
                      <a:endParaRPr kumimoji="0" lang="hr-HR" sz="2000" b="0" i="0" u="none" strike="noStrike" cap="none" normalizeH="0" baseline="0" smtClean="0">
                        <a:ln>
                          <a:noFill/>
                        </a:ln>
                        <a:solidFill>
                          <a:schemeClr val="folHlink"/>
                        </a:solidFill>
                        <a:effectLst/>
                        <a:latin typeface="Arial" charset="0"/>
                      </a:endParaRPr>
                    </a:p>
                  </a:txBody>
                  <a:tcPr anchor="ctr" horzOverflow="overflow">
                    <a:lnL>
                      <a:noFill/>
                    </a:lnL>
                    <a:lnR>
                      <a:noFill/>
                    </a:lnR>
                    <a:lnT>
                      <a:noFill/>
                    </a:lnT>
                    <a:lnB>
                      <a:noFill/>
                    </a:lnB>
                    <a:lnTlToBr>
                      <a:noFill/>
                    </a:lnTlToBr>
                    <a:lnBlToTr>
                      <a:noFill/>
                    </a:lnBlToTr>
                    <a:noFill/>
                  </a:tcPr>
                </a:tc>
              </a:tr>
              <a:tr h="3889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Comic Sans MS" pitchFamily="66" charset="0"/>
                          <a:cs typeface="Arial" charset="0"/>
                        </a:rPr>
                        <a:t>neodgojeno pona</a:t>
                      </a:r>
                      <a:r>
                        <a:rPr kumimoji="0" lang="hr-HR" sz="1800" b="1" i="0" u="none" strike="noStrike" cap="none" normalizeH="0" baseline="0" smtClean="0">
                          <a:ln>
                            <a:noFill/>
                          </a:ln>
                          <a:solidFill>
                            <a:schemeClr val="tx1"/>
                          </a:solidFill>
                          <a:effectLst/>
                          <a:latin typeface="Arial" charset="0"/>
                          <a:cs typeface="Arial" charset="0"/>
                        </a:rPr>
                        <a:t>š</a:t>
                      </a:r>
                      <a:r>
                        <a:rPr kumimoji="0" lang="hr-HR" sz="1800" b="1" i="0" u="none" strike="noStrike" cap="none" normalizeH="0" baseline="0" smtClean="0">
                          <a:ln>
                            <a:noFill/>
                          </a:ln>
                          <a:solidFill>
                            <a:schemeClr val="tx1"/>
                          </a:solidFill>
                          <a:effectLst/>
                          <a:latin typeface="Comic Sans MS" pitchFamily="66" charset="0"/>
                          <a:cs typeface="Arial" charset="0"/>
                        </a:rPr>
                        <a:t>anje učenika</a:t>
                      </a:r>
                      <a:endParaRPr kumimoji="0" lang="hr-HR"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25</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tx1"/>
                          </a:solidFill>
                          <a:effectLst/>
                          <a:latin typeface="Arial" charset="0"/>
                          <a:cs typeface="Arial" charset="0"/>
                        </a:rPr>
                        <a:t>30</a:t>
                      </a:r>
                      <a:endParaRPr kumimoji="0" lang="hr-HR" sz="20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r>
              <a:tr h="387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Comic Sans MS" pitchFamily="66" charset="0"/>
                          <a:cs typeface="Arial" charset="0"/>
                        </a:rPr>
                        <a:t>odgovaranje profesorima (pona</a:t>
                      </a:r>
                      <a:r>
                        <a:rPr kumimoji="0" lang="hr-HR" sz="1800" b="1" i="0" u="none" strike="noStrike" cap="none" normalizeH="0" baseline="0" smtClean="0">
                          <a:ln>
                            <a:noFill/>
                          </a:ln>
                          <a:solidFill>
                            <a:schemeClr val="tx1"/>
                          </a:solidFill>
                          <a:effectLst/>
                          <a:latin typeface="Arial" charset="0"/>
                          <a:cs typeface="Arial" charset="0"/>
                        </a:rPr>
                        <a:t>š</a:t>
                      </a:r>
                      <a:r>
                        <a:rPr kumimoji="0" lang="hr-HR" sz="1800" b="1" i="0" u="none" strike="noStrike" cap="none" normalizeH="0" baseline="0" smtClean="0">
                          <a:ln>
                            <a:noFill/>
                          </a:ln>
                          <a:solidFill>
                            <a:schemeClr val="tx1"/>
                          </a:solidFill>
                          <a:effectLst/>
                          <a:latin typeface="Comic Sans MS" pitchFamily="66" charset="0"/>
                          <a:cs typeface="Arial" charset="0"/>
                        </a:rPr>
                        <a:t>anje prema profesorima) </a:t>
                      </a:r>
                      <a:endParaRPr kumimoji="0" lang="hr-HR"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24</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tx1"/>
                          </a:solidFill>
                          <a:effectLst/>
                          <a:latin typeface="Arial" charset="0"/>
                          <a:cs typeface="Arial" charset="0"/>
                        </a:rPr>
                        <a:t>29</a:t>
                      </a:r>
                      <a:endParaRPr kumimoji="0" lang="hr-HR" sz="20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r>
              <a:tr h="385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Comic Sans MS" pitchFamily="66" charset="0"/>
                          <a:cs typeface="Arial" charset="0"/>
                        </a:rPr>
                        <a:t>ka</a:t>
                      </a:r>
                      <a:r>
                        <a:rPr kumimoji="0" lang="hr-HR" sz="1800" b="1" i="0" u="none" strike="noStrike" cap="none" normalizeH="0" baseline="0" smtClean="0">
                          <a:ln>
                            <a:noFill/>
                          </a:ln>
                          <a:solidFill>
                            <a:schemeClr val="tx1"/>
                          </a:solidFill>
                          <a:effectLst/>
                          <a:latin typeface="Arial" charset="0"/>
                          <a:cs typeface="Arial" charset="0"/>
                        </a:rPr>
                        <a:t>š</a:t>
                      </a:r>
                      <a:r>
                        <a:rPr kumimoji="0" lang="hr-HR" sz="1800" b="1" i="0" u="none" strike="noStrike" cap="none" normalizeH="0" baseline="0" smtClean="0">
                          <a:ln>
                            <a:noFill/>
                          </a:ln>
                          <a:solidFill>
                            <a:schemeClr val="tx1"/>
                          </a:solidFill>
                          <a:effectLst/>
                          <a:latin typeface="Comic Sans MS" pitchFamily="66" charset="0"/>
                          <a:cs typeface="Arial" charset="0"/>
                        </a:rPr>
                        <a:t>njenje na sat  </a:t>
                      </a:r>
                      <a:endParaRPr kumimoji="0" lang="hr-HR"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1200" b="1" i="0" u="none" strike="noStrike" cap="none" normalizeH="0" baseline="0" smtClean="0">
                          <a:ln>
                            <a:noFill/>
                          </a:ln>
                          <a:solidFill>
                            <a:schemeClr val="tx1"/>
                          </a:solidFill>
                          <a:effectLst/>
                          <a:latin typeface="Arial" charset="0"/>
                          <a:cs typeface="Arial" charset="0"/>
                        </a:rPr>
                        <a:t>17</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chemeClr val="tx1"/>
                          </a:solidFill>
                          <a:effectLst/>
                          <a:latin typeface="Arial" charset="0"/>
                          <a:cs typeface="Arial" charset="0"/>
                        </a:rPr>
                        <a:t>20</a:t>
                      </a:r>
                      <a:endParaRPr kumimoji="0" lang="hr-HR" sz="20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Placeholder 2" descr="Misteriozno djelovanje mozga adolescenata"/>
          <p:cNvSpPr>
            <a:spLocks noGrp="1"/>
          </p:cNvSpPr>
          <p:nvPr>
            <p:ph type="body" idx="1"/>
          </p:nvPr>
        </p:nvSpPr>
        <p:spPr>
          <a:xfrm>
            <a:off x="2916238" y="3048000"/>
            <a:ext cx="5999162" cy="2109788"/>
          </a:xfrm>
        </p:spPr>
        <p:txBody>
          <a:bodyPr/>
          <a:lstStyle/>
          <a:p>
            <a:pPr algn="ctr" eaLnBrk="1" hangingPunct="1"/>
            <a:r>
              <a:rPr lang="hr-HR" sz="3200" b="1" smtClean="0"/>
              <a:t>Hvala na pažnji</a:t>
            </a:r>
            <a:endParaRPr lang="hr-HR" sz="3200" b="1" smtClean="0">
              <a:latin typeface="Arial" charset="0"/>
            </a:endParaRPr>
          </a:p>
          <a:p>
            <a:pPr algn="ctr" eaLnBrk="1" hangingPunct="1"/>
            <a:endParaRPr lang="hr-HR" sz="2400" b="1" smtClean="0">
              <a:latin typeface="Arial" charset="0"/>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lstStyle/>
          <a:p>
            <a:r>
              <a:rPr lang="hr-HR" sz="2400" b="1" smtClean="0"/>
              <a:t>REZULTATI ANKETE “Disciplina u razredu”</a:t>
            </a:r>
          </a:p>
        </p:txBody>
      </p:sp>
      <p:graphicFrame>
        <p:nvGraphicFramePr>
          <p:cNvPr id="45136" name="Group 80"/>
          <p:cNvGraphicFramePr>
            <a:graphicFrameLocks noGrp="1"/>
          </p:cNvGraphicFramePr>
          <p:nvPr>
            <p:ph idx="1"/>
          </p:nvPr>
        </p:nvGraphicFramePr>
        <p:xfrm>
          <a:off x="1258888" y="1828800"/>
          <a:ext cx="6842125" cy="4297363"/>
        </p:xfrm>
        <a:graphic>
          <a:graphicData uri="http://schemas.openxmlformats.org/drawingml/2006/table">
            <a:tbl>
              <a:tblPr/>
              <a:tblGrid>
                <a:gridCol w="4559300"/>
                <a:gridCol w="1196975"/>
                <a:gridCol w="1085850"/>
              </a:tblGrid>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nerad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14</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17</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vrijeđanje i omalovažavanje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13</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16</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izazivanje, zafrkavanje, zezanje profesora</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12</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14</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tučnjava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9</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psovke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8</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10</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21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svađe, ogovaranje, izrugivanje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8</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10</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nema problema</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5</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6</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bježanje s nastave </a:t>
                      </a:r>
                      <a:r>
                        <a:rPr kumimoji="0" lang="hr-HR" sz="1600" b="0" i="0" u="none" strike="noStrike" cap="none" normalizeH="0" baseline="0" smtClean="0">
                          <a:ln>
                            <a:noFill/>
                          </a:ln>
                          <a:solidFill>
                            <a:schemeClr val="tx1"/>
                          </a:solidFill>
                          <a:effectLst/>
                          <a:latin typeface="Arial"/>
                          <a:cs typeface="Arial" charset="0"/>
                        </a:rPr>
                        <a:t>…</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2</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lo</a:t>
                      </a:r>
                      <a:r>
                        <a:rPr kumimoji="0" lang="hr-HR" sz="1600" b="0" i="0" u="none" strike="noStrike" cap="none" normalizeH="0" baseline="0" smtClean="0">
                          <a:ln>
                            <a:noFill/>
                          </a:ln>
                          <a:solidFill>
                            <a:schemeClr val="tx1"/>
                          </a:solidFill>
                          <a:effectLst/>
                          <a:latin typeface="Arial"/>
                          <a:cs typeface="Arial" charset="0"/>
                        </a:rPr>
                        <a:t>š</a:t>
                      </a:r>
                      <a:r>
                        <a:rPr kumimoji="0" lang="hr-HR" sz="1600" b="0" i="0" u="none" strike="noStrike" cap="none" normalizeH="0" baseline="0" smtClean="0">
                          <a:ln>
                            <a:noFill/>
                          </a:ln>
                          <a:solidFill>
                            <a:schemeClr val="tx1"/>
                          </a:solidFill>
                          <a:effectLst/>
                          <a:latin typeface="Comic Sans MS" pitchFamily="66" charset="0"/>
                          <a:cs typeface="Arial" charset="0"/>
                        </a:rPr>
                        <a:t>e pona</a:t>
                      </a:r>
                      <a:r>
                        <a:rPr kumimoji="0" lang="hr-HR" sz="1600" b="0" i="0" u="none" strike="noStrike" cap="none" normalizeH="0" baseline="0" smtClean="0">
                          <a:ln>
                            <a:noFill/>
                          </a:ln>
                          <a:solidFill>
                            <a:schemeClr val="tx1"/>
                          </a:solidFill>
                          <a:effectLst/>
                          <a:latin typeface="Arial"/>
                          <a:cs typeface="Arial" charset="0"/>
                        </a:rPr>
                        <a:t>š</a:t>
                      </a:r>
                      <a:r>
                        <a:rPr kumimoji="0" lang="hr-HR" sz="1600" b="0" i="0" u="none" strike="noStrike" cap="none" normalizeH="0" baseline="0" smtClean="0">
                          <a:ln>
                            <a:noFill/>
                          </a:ln>
                          <a:solidFill>
                            <a:schemeClr val="tx1"/>
                          </a:solidFill>
                          <a:effectLst/>
                          <a:latin typeface="Comic Sans MS" pitchFamily="66" charset="0"/>
                          <a:cs typeface="Arial" charset="0"/>
                        </a:rPr>
                        <a:t>anje na hodniku (trčanje, galama</a:t>
                      </a:r>
                      <a:r>
                        <a:rPr kumimoji="0" lang="hr-HR" sz="1600" b="0" i="0" u="none" strike="noStrike" cap="none" normalizeH="0" baseline="0" smtClean="0">
                          <a:ln>
                            <a:noFill/>
                          </a:ln>
                          <a:solidFill>
                            <a:schemeClr val="tx1"/>
                          </a:solidFill>
                          <a:effectLst/>
                          <a:latin typeface="Arial"/>
                          <a:cs typeface="Arial" charset="0"/>
                        </a:rPr>
                        <a:t>…</a:t>
                      </a:r>
                      <a:r>
                        <a:rPr kumimoji="0" lang="hr-HR" sz="1600" b="0" i="0" u="none" strike="noStrike" cap="none" normalizeH="0" baseline="0" smtClean="0">
                          <a:ln>
                            <a:noFill/>
                          </a:ln>
                          <a:solidFill>
                            <a:schemeClr val="tx1"/>
                          </a:solidFill>
                          <a:effectLst/>
                          <a:latin typeface="Comic Sans MS" pitchFamily="66" charset="0"/>
                          <a:cs typeface="Arial" charset="0"/>
                        </a:rPr>
                        <a:t>)  </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nepraćenje nastave</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3905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600" b="0" i="0" u="none" strike="noStrike" cap="none" normalizeH="0" baseline="0" smtClean="0">
                          <a:ln>
                            <a:noFill/>
                          </a:ln>
                          <a:solidFill>
                            <a:schemeClr val="tx1"/>
                          </a:solidFill>
                          <a:effectLst/>
                          <a:latin typeface="Comic Sans MS" pitchFamily="66" charset="0"/>
                          <a:cs typeface="Arial" charset="0"/>
                        </a:rPr>
                        <a:t>upadice profesora</a:t>
                      </a:r>
                      <a:endParaRPr kumimoji="0" lang="hr-HR"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r>
              <a:rPr lang="hr-HR" sz="2400" b="1" smtClean="0"/>
              <a:t>REZULTATI ANKETE “Disciplina u razredu”</a:t>
            </a:r>
          </a:p>
        </p:txBody>
      </p:sp>
      <p:graphicFrame>
        <p:nvGraphicFramePr>
          <p:cNvPr id="46253" name="Group 173"/>
          <p:cNvGraphicFramePr>
            <a:graphicFrameLocks noGrp="1"/>
          </p:cNvGraphicFramePr>
          <p:nvPr>
            <p:ph idx="1"/>
          </p:nvPr>
        </p:nvGraphicFramePr>
        <p:xfrm>
          <a:off x="457200" y="1828800"/>
          <a:ext cx="8456930" cy="3855405"/>
        </p:xfrm>
        <a:graphic>
          <a:graphicData uri="http://schemas.openxmlformats.org/drawingml/2006/table">
            <a:tbl>
              <a:tblPr/>
              <a:tblGrid>
                <a:gridCol w="5554663"/>
                <a:gridCol w="792162"/>
                <a:gridCol w="750888"/>
                <a:gridCol w="208280"/>
                <a:gridCol w="355600"/>
                <a:gridCol w="795337"/>
              </a:tblGrid>
              <a:tr h="598488">
                <a:tc gridSpan="4">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2000" b="1" i="0" u="none" strike="noStrike" cap="none" normalizeH="0" baseline="0" smtClean="0">
                          <a:ln>
                            <a:noFill/>
                          </a:ln>
                          <a:solidFill>
                            <a:srgbClr val="339933"/>
                          </a:solidFill>
                          <a:effectLst/>
                          <a:latin typeface="Comic Sans MS" pitchFamily="66" charset="0"/>
                          <a:cs typeface="Arial" charset="0"/>
                        </a:rPr>
                        <a:t>Prijedlozi za pobolj</a:t>
                      </a:r>
                      <a:r>
                        <a:rPr kumimoji="0" lang="hr-HR" sz="2000" b="1" i="0" u="none" strike="noStrike" cap="none" normalizeH="0" baseline="0" smtClean="0">
                          <a:ln>
                            <a:noFill/>
                          </a:ln>
                          <a:solidFill>
                            <a:srgbClr val="339933"/>
                          </a:solidFill>
                          <a:effectLst/>
                          <a:latin typeface="Arial"/>
                          <a:cs typeface="Arial" charset="0"/>
                        </a:rPr>
                        <a:t>š</a:t>
                      </a:r>
                      <a:r>
                        <a:rPr kumimoji="0" lang="hr-HR" sz="2000" b="1" i="0" u="none" strike="noStrike" cap="none" normalizeH="0" baseline="0" smtClean="0">
                          <a:ln>
                            <a:noFill/>
                          </a:ln>
                          <a:solidFill>
                            <a:srgbClr val="339933"/>
                          </a:solidFill>
                          <a:effectLst/>
                          <a:latin typeface="Comic Sans MS" pitchFamily="66" charset="0"/>
                          <a:cs typeface="Arial" charset="0"/>
                        </a:rPr>
                        <a:t>anje discipline u razrednom odjelu</a:t>
                      </a:r>
                      <a:endParaRPr kumimoji="0" lang="hr-HR" sz="1800" b="0" i="0" u="none" strike="noStrike" cap="none" normalizeH="0" baseline="0" smtClean="0">
                        <a:ln>
                          <a:noFill/>
                        </a:ln>
                        <a:solidFill>
                          <a:srgbClr val="339933"/>
                        </a:solidFill>
                        <a:effectLst/>
                        <a:latin typeface="Arial"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sr-Latn-CS"/>
                    </a:p>
                  </a:txBody>
                  <a:tcPr/>
                </a:tc>
                <a:tc hMerge="1">
                  <a:txBody>
                    <a:bodyPr/>
                    <a:lstStyle/>
                    <a:p>
                      <a:endParaRPr lang="sr-Latn-CS"/>
                    </a:p>
                  </a:txBody>
                  <a:tcPr/>
                </a:tc>
                <a:tc hMerge="1">
                  <a:txBody>
                    <a:bodyPr/>
                    <a:lstStyle/>
                    <a:p>
                      <a:endParaRPr lang="sr-Latn-C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cap="flat">
                      <a:noFill/>
                    </a:lnR>
                    <a:lnT cap="flat">
                      <a:noFill/>
                    </a:lnT>
                    <a:lnB>
                      <a:noFill/>
                    </a:lnB>
                    <a:lnTlToBr>
                      <a:noFill/>
                    </a:lnTlToBr>
                    <a:lnBlToTr>
                      <a:noFill/>
                    </a:lnBlToTr>
                    <a:noFill/>
                  </a:tcPr>
                </a:tc>
              </a:tr>
              <a:tr h="35401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a:noFill/>
                    </a:lnB>
                    <a:lnTlToBr>
                      <a:noFill/>
                    </a:lnTlToBr>
                    <a:lnBlToTr>
                      <a:noFill/>
                    </a:lnBlToTr>
                    <a:noFill/>
                  </a:tcPr>
                </a:tc>
              </a:tr>
              <a:tr h="5984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Comic Sans MS" pitchFamily="66" charset="0"/>
                          <a:cs typeface="Arial" charset="0"/>
                        </a:rPr>
                        <a:t>da razgovaraju s psihologinjom o svom pona</a:t>
                      </a:r>
                      <a:r>
                        <a:rPr kumimoji="0" lang="hr-HR" sz="1400" b="1" i="0" u="none" strike="noStrike" cap="none" normalizeH="0" baseline="0" smtClean="0">
                          <a:ln>
                            <a:noFill/>
                          </a:ln>
                          <a:solidFill>
                            <a:schemeClr val="tx1"/>
                          </a:solidFill>
                          <a:effectLst/>
                          <a:latin typeface="Arial"/>
                          <a:cs typeface="Arial" charset="0"/>
                        </a:rPr>
                        <a:t>š</a:t>
                      </a:r>
                      <a:r>
                        <a:rPr kumimoji="0" lang="hr-HR" sz="1400" b="1" i="0" u="none" strike="noStrike" cap="none" normalizeH="0" baseline="0" smtClean="0">
                          <a:ln>
                            <a:noFill/>
                          </a:ln>
                          <a:solidFill>
                            <a:schemeClr val="tx1"/>
                          </a:solidFill>
                          <a:effectLst/>
                          <a:latin typeface="Comic Sans MS" pitchFamily="66" charset="0"/>
                          <a:cs typeface="Arial" charset="0"/>
                        </a:rPr>
                        <a:t>anju  </a:t>
                      </a:r>
                      <a:endParaRPr kumimoji="0" lang="hr-HR" sz="1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Arial" charset="0"/>
                          <a:cs typeface="Arial" charset="0"/>
                        </a:rPr>
                        <a:t>31</a:t>
                      </a:r>
                      <a:endParaRPr kumimoji="0" lang="hr-HR" sz="14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Arial" charset="0"/>
                          <a:cs typeface="Arial" charset="0"/>
                        </a:rPr>
                        <a:t>37</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a:noFill/>
                    </a:lnB>
                    <a:lnTlToBr>
                      <a:noFill/>
                    </a:lnTlToBr>
                    <a:lnBlToTr>
                      <a:noFill/>
                    </a:lnBlToTr>
                    <a:noFill/>
                  </a:tcPr>
                </a:tc>
              </a:tr>
              <a:tr h="5842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Comic Sans MS" pitchFamily="66" charset="0"/>
                          <a:cs typeface="Arial" charset="0"/>
                        </a:rPr>
                        <a:t>razrednik/ca i učenici trebaju razgovarati s njima pred cijelim razredom</a:t>
                      </a:r>
                      <a:endParaRPr kumimoji="0" lang="hr-HR" sz="1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Arial" charset="0"/>
                          <a:cs typeface="Arial" charset="0"/>
                        </a:rPr>
                        <a:t>28</a:t>
                      </a:r>
                      <a:endParaRPr kumimoji="0" lang="hr-HR" sz="14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Arial" charset="0"/>
                          <a:cs typeface="Arial" charset="0"/>
                        </a:rPr>
                        <a:t>34</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a:noFill/>
                    </a:lnB>
                    <a:lnTlToBr>
                      <a:noFill/>
                    </a:lnTlToBr>
                    <a:lnBlToTr>
                      <a:noFill/>
                    </a:lnBlToTr>
                    <a:noFill/>
                  </a:tcPr>
                </a:tc>
              </a:tr>
              <a:tr h="6334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Comic Sans MS" pitchFamily="66" charset="0"/>
                          <a:cs typeface="Arial" charset="0"/>
                        </a:rPr>
                        <a:t>da se učenici koji naru</a:t>
                      </a:r>
                      <a:r>
                        <a:rPr kumimoji="0" lang="hr-HR" sz="1400" b="1" i="0" u="none" strike="noStrike" cap="none" normalizeH="0" baseline="0" smtClean="0">
                          <a:ln>
                            <a:noFill/>
                          </a:ln>
                          <a:solidFill>
                            <a:schemeClr val="tx1"/>
                          </a:solidFill>
                          <a:effectLst/>
                          <a:latin typeface="Arial"/>
                          <a:cs typeface="Arial" charset="0"/>
                        </a:rPr>
                        <a:t>š</a:t>
                      </a:r>
                      <a:r>
                        <a:rPr kumimoji="0" lang="hr-HR" sz="1400" b="1" i="0" u="none" strike="noStrike" cap="none" normalizeH="0" baseline="0" smtClean="0">
                          <a:ln>
                            <a:noFill/>
                          </a:ln>
                          <a:solidFill>
                            <a:schemeClr val="tx1"/>
                          </a:solidFill>
                          <a:effectLst/>
                          <a:latin typeface="Comic Sans MS" pitchFamily="66" charset="0"/>
                          <a:cs typeface="Arial" charset="0"/>
                        </a:rPr>
                        <a:t>avaju mir odvoje od drugih učenika</a:t>
                      </a:r>
                      <a:br>
                        <a:rPr kumimoji="0" lang="hr-HR" sz="1400" b="1" i="0" u="none" strike="noStrike" cap="none" normalizeH="0" baseline="0" smtClean="0">
                          <a:ln>
                            <a:noFill/>
                          </a:ln>
                          <a:solidFill>
                            <a:schemeClr val="tx1"/>
                          </a:solidFill>
                          <a:effectLst/>
                          <a:latin typeface="Comic Sans MS" pitchFamily="66" charset="0"/>
                          <a:cs typeface="Arial" charset="0"/>
                        </a:rPr>
                      </a:br>
                      <a:r>
                        <a:rPr kumimoji="0" lang="hr-HR" sz="1400" b="0" i="0" u="none" strike="noStrike" cap="none" normalizeH="0" baseline="0" smtClean="0">
                          <a:ln>
                            <a:noFill/>
                          </a:ln>
                          <a:solidFill>
                            <a:schemeClr val="tx1"/>
                          </a:solidFill>
                          <a:effectLst/>
                          <a:latin typeface="Comic Sans MS" pitchFamily="66" charset="0"/>
                          <a:cs typeface="Arial" charset="0"/>
                        </a:rPr>
                        <a:t>(da im se izrekne pedago</a:t>
                      </a:r>
                      <a:r>
                        <a:rPr kumimoji="0" lang="hr-HR" sz="1400" b="0" i="0" u="none" strike="noStrike" cap="none" normalizeH="0" baseline="0" smtClean="0">
                          <a:ln>
                            <a:noFill/>
                          </a:ln>
                          <a:solidFill>
                            <a:schemeClr val="tx1"/>
                          </a:solidFill>
                          <a:effectLst/>
                          <a:latin typeface="Arial"/>
                          <a:cs typeface="Arial" charset="0"/>
                        </a:rPr>
                        <a:t>š</a:t>
                      </a:r>
                      <a:r>
                        <a:rPr kumimoji="0" lang="hr-HR" sz="1400" b="0" i="0" u="none" strike="noStrike" cap="none" normalizeH="0" baseline="0" smtClean="0">
                          <a:ln>
                            <a:noFill/>
                          </a:ln>
                          <a:solidFill>
                            <a:schemeClr val="tx1"/>
                          </a:solidFill>
                          <a:effectLst/>
                          <a:latin typeface="Comic Sans MS" pitchFamily="66" charset="0"/>
                          <a:cs typeface="Arial" charset="0"/>
                        </a:rPr>
                        <a:t>ka mjera)</a:t>
                      </a:r>
                      <a:endParaRPr kumimoji="0" lang="hr-HR" sz="1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Arial" charset="0"/>
                          <a:cs typeface="Arial" charset="0"/>
                        </a:rPr>
                        <a:t>20</a:t>
                      </a:r>
                      <a:endParaRPr kumimoji="0" lang="hr-HR" sz="14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Arial" charset="0"/>
                          <a:cs typeface="Arial" charset="0"/>
                        </a:rPr>
                        <a:t>24</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a:noFill/>
                    </a:lnB>
                    <a:lnTlToBr>
                      <a:noFill/>
                    </a:lnTlToBr>
                    <a:lnBlToTr>
                      <a:noFill/>
                    </a:lnBlToTr>
                    <a:noFill/>
                  </a:tcPr>
                </a:tc>
              </a:tr>
              <a:tr h="4460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rgbClr val="FF0000"/>
                          </a:solidFill>
                          <a:effectLst/>
                          <a:latin typeface="Comic Sans MS" pitchFamily="66" charset="0"/>
                          <a:cs typeface="Arial" charset="0"/>
                        </a:rPr>
                        <a:t>pozvati roditelje u </a:t>
                      </a:r>
                      <a:r>
                        <a:rPr kumimoji="0" lang="hr-HR" sz="1400" b="1" i="0" u="none" strike="noStrike" cap="none" normalizeH="0" baseline="0" smtClean="0">
                          <a:ln>
                            <a:noFill/>
                          </a:ln>
                          <a:solidFill>
                            <a:srgbClr val="FF0000"/>
                          </a:solidFill>
                          <a:effectLst/>
                          <a:latin typeface="Arial"/>
                          <a:cs typeface="Arial" charset="0"/>
                        </a:rPr>
                        <a:t>š</a:t>
                      </a:r>
                      <a:r>
                        <a:rPr kumimoji="0" lang="hr-HR" sz="1400" b="1" i="0" u="none" strike="noStrike" cap="none" normalizeH="0" baseline="0" smtClean="0">
                          <a:ln>
                            <a:noFill/>
                          </a:ln>
                          <a:solidFill>
                            <a:srgbClr val="FF0000"/>
                          </a:solidFill>
                          <a:effectLst/>
                          <a:latin typeface="Comic Sans MS" pitchFamily="66" charset="0"/>
                          <a:cs typeface="Arial" charset="0"/>
                        </a:rPr>
                        <a:t>kolu</a:t>
                      </a:r>
                      <a:endParaRPr kumimoji="0" lang="hr-HR" sz="1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Arial" charset="0"/>
                          <a:cs typeface="Arial" charset="0"/>
                        </a:rPr>
                        <a:t>12</a:t>
                      </a:r>
                      <a:endParaRPr kumimoji="0" lang="hr-HR" sz="14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Arial" charset="0"/>
                          <a:cs typeface="Arial" charset="0"/>
                        </a:rPr>
                        <a:t>14</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a:noFill/>
                    </a:lnB>
                    <a:lnTlToBr>
                      <a:noFill/>
                    </a:lnTlToBr>
                    <a:lnBlToTr>
                      <a:noFill/>
                    </a:lnBlToTr>
                    <a:noFill/>
                  </a:tcPr>
                </a:tc>
              </a:tr>
              <a:tr h="598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rgbClr val="FF0000"/>
                          </a:solidFill>
                          <a:effectLst/>
                          <a:latin typeface="Comic Sans MS" pitchFamily="66" charset="0"/>
                          <a:cs typeface="Arial" charset="0"/>
                        </a:rPr>
                        <a:t>profesori trebaju biti stroži, kažnjavati većim kaznama</a:t>
                      </a:r>
                      <a:endParaRPr kumimoji="0" lang="hr-HR" sz="1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400" b="1" i="0" u="none" strike="noStrike" cap="none" normalizeH="0" baseline="0" smtClean="0">
                          <a:ln>
                            <a:noFill/>
                          </a:ln>
                          <a:solidFill>
                            <a:schemeClr val="tx1"/>
                          </a:solidFill>
                          <a:effectLst/>
                          <a:latin typeface="Arial" charset="0"/>
                          <a:cs typeface="Arial" charset="0"/>
                        </a:rPr>
                        <a:t>11</a:t>
                      </a:r>
                      <a:endParaRPr kumimoji="0" lang="hr-HR" sz="14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r-HR" sz="1800" b="1" i="0" u="none" strike="noStrike" cap="none" normalizeH="0" baseline="0" smtClean="0">
                          <a:ln>
                            <a:noFill/>
                          </a:ln>
                          <a:solidFill>
                            <a:schemeClr val="tx1"/>
                          </a:solidFill>
                          <a:effectLst/>
                          <a:latin typeface="Arial" charset="0"/>
                          <a:cs typeface="Arial" charset="0"/>
                        </a:rPr>
                        <a:t>13</a:t>
                      </a:r>
                      <a:endParaRPr kumimoji="0" lang="hr-H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hr-HR" sz="2000" b="0" i="0" u="none" strike="noStrike" cap="none" normalizeH="0" baseline="0" smtClean="0">
                        <a:ln>
                          <a:noFill/>
                        </a:ln>
                        <a:solidFill>
                          <a:schemeClr val="tx1"/>
                        </a:solidFill>
                        <a:effectLst/>
                        <a:latin typeface="Georgia"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p:txBody>
          <a:bodyPr/>
          <a:lstStyle/>
          <a:p>
            <a:r>
              <a:rPr lang="hr-HR" sz="2400" b="1" smtClean="0"/>
              <a:t>REZULTATI ANKETE “Disciplina u razredu”</a:t>
            </a:r>
          </a:p>
        </p:txBody>
      </p:sp>
      <p:graphicFrame>
        <p:nvGraphicFramePr>
          <p:cNvPr id="47151" name="Group 47"/>
          <p:cNvGraphicFramePr>
            <a:graphicFrameLocks noGrp="1"/>
          </p:cNvGraphicFramePr>
          <p:nvPr>
            <p:ph idx="1"/>
          </p:nvPr>
        </p:nvGraphicFramePr>
        <p:xfrm>
          <a:off x="457200" y="1828800"/>
          <a:ext cx="7931150" cy="4246564"/>
        </p:xfrm>
        <a:graphic>
          <a:graphicData uri="http://schemas.openxmlformats.org/drawingml/2006/table">
            <a:tbl>
              <a:tblPr/>
              <a:tblGrid>
                <a:gridCol w="6346825"/>
                <a:gridCol w="431800"/>
                <a:gridCol w="1152525"/>
              </a:tblGrid>
              <a:tr h="808038">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r>
                        <a:rPr kumimoji="0" lang="hr-HR" sz="1800" b="0" i="0" u="none" strike="noStrike" cap="none" normalizeH="0" baseline="0" smtClean="0">
                          <a:ln>
                            <a:noFill/>
                          </a:ln>
                          <a:solidFill>
                            <a:schemeClr val="tx1"/>
                          </a:solidFill>
                          <a:effectLst/>
                          <a:latin typeface="Comic Sans MS" pitchFamily="66" charset="0"/>
                          <a:cs typeface="Arial" charset="0"/>
                        </a:rPr>
                        <a:t>ni</a:t>
                      </a:r>
                      <a:r>
                        <a:rPr kumimoji="0" lang="hr-HR" sz="1800" b="0" i="0" u="none" strike="noStrike" cap="none" normalizeH="0" baseline="0" smtClean="0">
                          <a:ln>
                            <a:noFill/>
                          </a:ln>
                          <a:solidFill>
                            <a:schemeClr val="tx1"/>
                          </a:solidFill>
                          <a:effectLst/>
                          <a:latin typeface="Arial"/>
                          <a:cs typeface="Arial" charset="0"/>
                        </a:rPr>
                        <a:t>š</a:t>
                      </a:r>
                      <a:r>
                        <a:rPr kumimoji="0" lang="hr-HR" sz="1800" b="0" i="0" u="none" strike="noStrike" cap="none" normalizeH="0" baseline="0" smtClean="0">
                          <a:ln>
                            <a:noFill/>
                          </a:ln>
                          <a:solidFill>
                            <a:schemeClr val="tx1"/>
                          </a:solidFill>
                          <a:effectLst/>
                          <a:latin typeface="Comic Sans MS" pitchFamily="66" charset="0"/>
                          <a:cs typeface="Arial" charset="0"/>
                        </a:rPr>
                        <a:t>ta</a:t>
                      </a:r>
                      <a:endParaRPr kumimoji="0" lang="hr-HR" sz="18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6</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noFill/>
                  </a:tcPr>
                </a:tc>
              </a:tr>
              <a:tr h="860425">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r>
                        <a:rPr kumimoji="0" lang="hr-HR" sz="1800" b="0" i="0" u="none" strike="noStrike" cap="none" normalizeH="0" baseline="0" smtClean="0">
                          <a:ln>
                            <a:noFill/>
                          </a:ln>
                          <a:solidFill>
                            <a:schemeClr val="tx1"/>
                          </a:solidFill>
                          <a:effectLst/>
                          <a:latin typeface="Comic Sans MS" pitchFamily="66" charset="0"/>
                          <a:cs typeface="Arial" charset="0"/>
                        </a:rPr>
                        <a:t>treba ih kazniti</a:t>
                      </a:r>
                      <a:endParaRPr kumimoji="0" lang="hr-HR"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4</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58838">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r>
                        <a:rPr kumimoji="0" lang="hr-HR" sz="1800" b="0" i="0" u="none" strike="noStrike" cap="none" normalizeH="0" baseline="0" smtClean="0">
                          <a:ln>
                            <a:noFill/>
                          </a:ln>
                          <a:solidFill>
                            <a:schemeClr val="tx1"/>
                          </a:solidFill>
                          <a:effectLst/>
                          <a:latin typeface="Comic Sans MS" pitchFamily="66" charset="0"/>
                          <a:cs typeface="Arial" charset="0"/>
                        </a:rPr>
                        <a:t>pokrenuti pedago</a:t>
                      </a:r>
                      <a:r>
                        <a:rPr kumimoji="0" lang="hr-HR" sz="1800" b="0" i="0" u="none" strike="noStrike" cap="none" normalizeH="0" baseline="0" smtClean="0">
                          <a:ln>
                            <a:noFill/>
                          </a:ln>
                          <a:solidFill>
                            <a:schemeClr val="tx1"/>
                          </a:solidFill>
                          <a:effectLst/>
                          <a:latin typeface="Arial"/>
                          <a:cs typeface="Arial" charset="0"/>
                        </a:rPr>
                        <a:t>š</a:t>
                      </a:r>
                      <a:r>
                        <a:rPr kumimoji="0" lang="hr-HR" sz="1800" b="0" i="0" u="none" strike="noStrike" cap="none" normalizeH="0" baseline="0" smtClean="0">
                          <a:ln>
                            <a:noFill/>
                          </a:ln>
                          <a:solidFill>
                            <a:schemeClr val="tx1"/>
                          </a:solidFill>
                          <a:effectLst/>
                          <a:latin typeface="Comic Sans MS" pitchFamily="66" charset="0"/>
                          <a:cs typeface="Arial" charset="0"/>
                        </a:rPr>
                        <a:t>ku mjeru produženog stručnog postupka</a:t>
                      </a:r>
                      <a:r>
                        <a:rPr kumimoji="0" lang="hr-HR" sz="1800" b="0" i="0" u="none" strike="noStrike" cap="none" normalizeH="0" baseline="0" smtClean="0">
                          <a:ln>
                            <a:noFill/>
                          </a:ln>
                          <a:solidFill>
                            <a:schemeClr val="tx1"/>
                          </a:solidFill>
                          <a:effectLst/>
                          <a:latin typeface="Arial"/>
                          <a:cs typeface="Arial" charset="0"/>
                        </a:rPr>
                        <a:t>…</a:t>
                      </a:r>
                      <a:endParaRPr kumimoji="0" lang="hr-HR"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60425">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r>
                        <a:rPr kumimoji="0" lang="hr-HR" sz="1800" b="0" i="0" u="none" strike="noStrike" cap="none" normalizeH="0" baseline="0" smtClean="0">
                          <a:ln>
                            <a:noFill/>
                          </a:ln>
                          <a:solidFill>
                            <a:schemeClr val="tx1"/>
                          </a:solidFill>
                          <a:effectLst/>
                          <a:latin typeface="Comic Sans MS" pitchFamily="66" charset="0"/>
                          <a:cs typeface="Arial" charset="0"/>
                        </a:rPr>
                        <a:t>razrednik/ca treba razgovarati s njima na samo</a:t>
                      </a:r>
                      <a:endParaRPr kumimoji="0" lang="hr-HR"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858838">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r>
                        <a:rPr kumimoji="0" lang="hr-HR" sz="1800" b="0" i="0" u="none" strike="noStrike" cap="none" normalizeH="0" baseline="0" smtClean="0">
                          <a:ln>
                            <a:noFill/>
                          </a:ln>
                          <a:solidFill>
                            <a:schemeClr val="tx1"/>
                          </a:solidFill>
                          <a:effectLst/>
                          <a:latin typeface="Comic Sans MS" pitchFamily="66" charset="0"/>
                          <a:cs typeface="Arial" charset="0"/>
                        </a:rPr>
                        <a:t>učenici trebaju razgovarati o tome međusobno</a:t>
                      </a:r>
                      <a:endParaRPr kumimoji="0" lang="hr-HR" sz="1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468313" y="1916113"/>
            <a:ext cx="8229600" cy="3090862"/>
          </a:xfrm>
        </p:spPr>
        <p:txBody>
          <a:bodyPr anchor="ctr"/>
          <a:lstStyle/>
          <a:p>
            <a:r>
              <a:rPr lang="hr-HR" sz="5400" smtClean="0"/>
              <a:t>Je li potrebna disciplina?</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xfrm>
            <a:off x="468313" y="836613"/>
            <a:ext cx="8229600" cy="5256212"/>
          </a:xfrm>
        </p:spPr>
        <p:txBody>
          <a:bodyPr anchor="ctr"/>
          <a:lstStyle/>
          <a:p>
            <a:pPr algn="ctr"/>
            <a:r>
              <a:rPr lang="hr-HR" b="1" smtClean="0"/>
              <a:t>IZVJEŠĆE SA SASTANKA GRUPE MLADIH PROFESORA</a:t>
            </a:r>
            <a:br>
              <a:rPr lang="hr-HR" b="1" smtClean="0"/>
            </a:br>
            <a:r>
              <a:rPr lang="hr-HR" b="1" smtClean="0"/>
              <a:t/>
            </a:r>
            <a:br>
              <a:rPr lang="hr-HR" b="1" smtClean="0"/>
            </a:br>
            <a:r>
              <a:rPr lang="hr-HR" b="1" smtClean="0"/>
              <a:t>od 8. rujna 2014. godine te nakon online rasprave do 20. studenog 2014. godine</a:t>
            </a:r>
            <a:r>
              <a:rPr lang="hr-HR" smtClean="0"/>
              <a:t/>
            </a:r>
            <a:br>
              <a:rPr lang="hr-HR" smtClean="0"/>
            </a:br>
            <a:r>
              <a:rPr lang="hr-HR" smtClean="0"/>
              <a:t/>
            </a:r>
            <a:br>
              <a:rPr lang="hr-HR" smtClean="0"/>
            </a:br>
            <a:r>
              <a:rPr lang="hr-HR" smtClean="0"/>
              <a:t>1. pravila i mjere za nepridržavanje</a:t>
            </a:r>
            <a:br>
              <a:rPr lang="hr-HR" smtClean="0"/>
            </a:br>
            <a:r>
              <a:rPr lang="hr-HR" smtClean="0"/>
              <a:t>2. zajednička pravila i mjere</a:t>
            </a:r>
            <a:br>
              <a:rPr lang="hr-HR" smtClean="0"/>
            </a:br>
            <a:r>
              <a:rPr lang="hr-HR" smtClean="0"/>
              <a:t>3. ključni subjekti i</a:t>
            </a:r>
            <a:br>
              <a:rPr lang="hr-HR" smtClean="0"/>
            </a:br>
            <a:r>
              <a:rPr lang="hr-HR" smtClean="0"/>
              <a:t>*važne komponente</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Grp="1"/>
          </p:cNvSpPr>
          <p:nvPr>
            <p:ph type="title" idx="4294967295"/>
          </p:nvPr>
        </p:nvSpPr>
        <p:spPr/>
        <p:txBody>
          <a:bodyPr/>
          <a:lstStyle/>
          <a:p>
            <a:r>
              <a:rPr lang="hr-HR" b="1" smtClean="0"/>
              <a:t>PRAVILA I MJERE ZA NEPRIDRŽAVANJE</a:t>
            </a:r>
          </a:p>
        </p:txBody>
      </p:sp>
      <p:sp>
        <p:nvSpPr>
          <p:cNvPr id="24578" name="Content Placeholder 4"/>
          <p:cNvSpPr>
            <a:spLocks noGrp="1"/>
          </p:cNvSpPr>
          <p:nvPr>
            <p:ph type="body" idx="1"/>
          </p:nvPr>
        </p:nvSpPr>
        <p:spPr/>
        <p:txBody>
          <a:bodyPr/>
          <a:lstStyle/>
          <a:p>
            <a:pPr>
              <a:lnSpc>
                <a:spcPct val="100000"/>
              </a:lnSpc>
              <a:spcBef>
                <a:spcPct val="20000"/>
              </a:spcBef>
              <a:buSzTx/>
              <a:buFont typeface="Arial" charset="0"/>
              <a:buNone/>
            </a:pPr>
            <a:r>
              <a:rPr lang="hr-HR" sz="2400" smtClean="0"/>
              <a:t>Na početku školske godine je potrebno svaki razred uputiti u </a:t>
            </a:r>
            <a:r>
              <a:rPr lang="hr-HR" sz="2400" u="sng" smtClean="0"/>
              <a:t>pravila</a:t>
            </a:r>
            <a:r>
              <a:rPr lang="hr-HR" sz="2400" smtClean="0"/>
              <a:t>.</a:t>
            </a:r>
          </a:p>
          <a:p>
            <a:pPr>
              <a:lnSpc>
                <a:spcPct val="100000"/>
              </a:lnSpc>
              <a:spcBef>
                <a:spcPct val="20000"/>
              </a:spcBef>
              <a:buSzTx/>
              <a:buFont typeface="Arial" charset="0"/>
              <a:buNone/>
            </a:pPr>
            <a:endParaRPr lang="hr-HR" sz="1000" smtClean="0"/>
          </a:p>
          <a:p>
            <a:pPr>
              <a:lnSpc>
                <a:spcPct val="100000"/>
              </a:lnSpc>
              <a:spcBef>
                <a:spcPct val="20000"/>
              </a:spcBef>
              <a:buSzTx/>
              <a:buFont typeface="Arial" charset="0"/>
              <a:buNone/>
            </a:pPr>
            <a:r>
              <a:rPr lang="hr-HR" sz="2400" smtClean="0"/>
              <a:t>Nastavnik ponavlja pravila po potrebi kroz cijelu školsku godinu (strpljivo).</a:t>
            </a:r>
          </a:p>
          <a:p>
            <a:pPr>
              <a:lnSpc>
                <a:spcPct val="100000"/>
              </a:lnSpc>
              <a:spcBef>
                <a:spcPct val="20000"/>
              </a:spcBef>
              <a:buSzTx/>
              <a:buFont typeface="Arial" charset="0"/>
              <a:buNone/>
            </a:pPr>
            <a:r>
              <a:rPr lang="hr-HR" sz="2400" smtClean="0"/>
              <a:t>Uz pravila, svaki puta je potrebno reći i </a:t>
            </a:r>
            <a:r>
              <a:rPr lang="hr-HR" sz="2400" u="sng" smtClean="0"/>
              <a:t>mjere</a:t>
            </a:r>
            <a:r>
              <a:rPr lang="hr-HR" sz="2400" smtClean="0"/>
              <a:t> koje će nastavnik poduzeti ukoliko se učenici ne pridržavaju pravila.</a:t>
            </a:r>
          </a:p>
          <a:p>
            <a:pPr>
              <a:lnSpc>
                <a:spcPct val="100000"/>
              </a:lnSpc>
              <a:spcBef>
                <a:spcPct val="20000"/>
              </a:spcBef>
              <a:buSzTx/>
              <a:buFont typeface="Arial" charset="0"/>
              <a:buNone/>
            </a:pPr>
            <a:r>
              <a:rPr lang="hr-HR" sz="2400" smtClean="0"/>
              <a:t>U trenutku kada se primjenjuje neka od dogovorenih mjera tada to treba izreći </a:t>
            </a:r>
            <a:r>
              <a:rPr lang="hr-HR" sz="2400" i="1" u="sng" smtClean="0"/>
              <a:t>na glas pred cijelim razredom</a:t>
            </a:r>
            <a:r>
              <a:rPr lang="hr-HR" sz="2400" smtClean="0"/>
              <a:t>.</a:t>
            </a:r>
          </a:p>
          <a:p>
            <a:pPr>
              <a:lnSpc>
                <a:spcPct val="100000"/>
              </a:lnSpc>
              <a:spcBef>
                <a:spcPct val="20000"/>
              </a:spcBef>
              <a:buSzTx/>
              <a:buFont typeface="Arial" charset="0"/>
              <a:buNone/>
            </a:pPr>
            <a:endParaRPr lang="hr-HR" sz="2400" smtClean="0"/>
          </a:p>
        </p:txBody>
      </p:sp>
    </p:spTree>
    <p:custDataLst>
      <p:tags r:id="rId1"/>
    </p:custData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ags/tag3.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ags/tag4.xml><?xml version="1.0" encoding="utf-8"?>
<p:tagLst xmlns:a="http://schemas.openxmlformats.org/drawingml/2006/main" xmlns:r="http://schemas.openxmlformats.org/officeDocument/2006/relationships" xmlns:p="http://schemas.openxmlformats.org/presentationml/2006/main">
  <p:tag name="DVSECTIONID" val="wjzqUzkCEyRs7MDbtn22K6"/>
</p:tagLst>
</file>

<file path=ppt/theme/theme1.xml><?xml version="1.0" encoding="utf-8"?>
<a:theme xmlns:a="http://schemas.openxmlformats.org/drawingml/2006/main" name="Project Status 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ProjectStatusReport</Template>
  <TotalTime>0</TotalTime>
  <Words>1402</Words>
  <Application>Microsoft Office PowerPoint</Application>
  <PresentationFormat>On-screen Show (4:3)</PresentationFormat>
  <Paragraphs>250</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Project Status Report</vt:lpstr>
      <vt:lpstr>DISCIPLINA U RAZREDU ILI UPRAVLJANJE RAZREDOM   Gimnazija A.G.Matoša Samobor, 1.12.2014. Lidija Komljenović, prof.</vt:lpstr>
      <vt:lpstr>REZULTATI ANKETE “Disciplina u razredu”</vt:lpstr>
      <vt:lpstr>REZULTATI ANKETE “Disciplina u razredu”</vt:lpstr>
      <vt:lpstr>REZULTATI ANKETE “Disciplina u razredu”</vt:lpstr>
      <vt:lpstr>REZULTATI ANKETE “Disciplina u razredu”</vt:lpstr>
      <vt:lpstr>REZULTATI ANKETE “Disciplina u razredu”</vt:lpstr>
      <vt:lpstr>Je li potrebna disciplina?</vt:lpstr>
      <vt:lpstr>IZVJEŠĆE SA SASTANKA GRUPE MLADIH PROFESORA  od 8. rujna 2014. godine te nakon online rasprave do 20. studenog 2014. godine  1. pravila i mjere za nepridržavanje 2. zajednička pravila i mjere 3. ključni subjekti i *važne komponente</vt:lpstr>
      <vt:lpstr>PRAVILA I MJERE ZA NEPRIDRŽAVANJE</vt:lpstr>
      <vt:lpstr>PowerPoint Presentation</vt:lpstr>
      <vt:lpstr>ZAJEDNIČKA PRAVILA I MJERE:</vt:lpstr>
      <vt:lpstr>ZAJEDNIČKA PRAVILA I MJERE:</vt:lpstr>
      <vt:lpstr>ZAJEDNIČKA PRAVILA I MJERE:</vt:lpstr>
      <vt:lpstr>ZAJEDNIČKA PRAVILA I MJERE:</vt:lpstr>
      <vt:lpstr>ZAJEDNIČKA PRAVILA I MJERE:</vt:lpstr>
      <vt:lpstr>ZAJEDNIČKA PRAVILA I MJERE:</vt:lpstr>
      <vt:lpstr>I DALJE … PRAVILA, OBJAŠNJENJA, OBRAZLOŽENJA</vt:lpstr>
      <vt:lpstr>I DALJE … PRAVILA, OBJAŠNJENJA, OBRAZLOŽENJA</vt:lpstr>
      <vt:lpstr>I DALJE … PRAVILA, OBJAŠNJENJA, OBRAZLOŽENJA</vt:lpstr>
      <vt:lpstr>I DALJE … PRAVILA, OBJAŠNJENJA, OBRAZLOŽENJA</vt:lpstr>
      <vt:lpstr>I DALJE … PRAVILA, OBJAŠNJENJA, OBRAZLOŽENJA</vt:lpstr>
      <vt:lpstr>I DALJE … PRAVILA, OBJAŠNJENJA, OBRAZLOŽENJA</vt:lpstr>
      <vt:lpstr>I DALJE … PRAVILA, OBJAŠNJENJA, OBRAZLOŽENJA</vt:lpstr>
      <vt:lpstr>I DALJE … PRAVILA, OBJAŠNJENJA, OBRAZLOŽENJA</vt:lpstr>
      <vt:lpstr> KLJUČNO!</vt:lpstr>
      <vt:lpstr>I DALJE … PRAVILA, OBJAŠNJENJA, OBRAZLOŽENJA</vt:lpstr>
      <vt:lpstr>I DALJE … PRAVILA, OBJAŠNJENJA, OBRAZLOŽENJA</vt:lpstr>
      <vt:lpstr>NAJBITNIJE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UPRAVLJANJE RAZREDOM</dc:title>
  <dc:creator/>
  <cp:lastModifiedBy/>
  <cp:revision>15</cp:revision>
  <dcterms:created xsi:type="dcterms:W3CDTF">2013-08-24T14:05:49Z</dcterms:created>
  <dcterms:modified xsi:type="dcterms:W3CDTF">2015-03-13T18:46:57Z</dcterms:modified>
</cp:coreProperties>
</file>