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0" r:id="rId3"/>
    <p:sldId id="263" r:id="rId4"/>
    <p:sldId id="265" r:id="rId5"/>
    <p:sldId id="259" r:id="rId6"/>
    <p:sldId id="258" r:id="rId7"/>
    <p:sldId id="261" r:id="rId8"/>
    <p:sldId id="267" r:id="rId9"/>
    <p:sldId id="268" r:id="rId10"/>
    <p:sldId id="269" r:id="rId11"/>
    <p:sldId id="262" r:id="rId12"/>
    <p:sldId id="264" r:id="rId13"/>
    <p:sldId id="266" r:id="rId14"/>
    <p:sldId id="272" r:id="rId15"/>
    <p:sldId id="282" r:id="rId16"/>
    <p:sldId id="273" r:id="rId17"/>
    <p:sldId id="292" r:id="rId18"/>
    <p:sldId id="283" r:id="rId19"/>
    <p:sldId id="270" r:id="rId20"/>
    <p:sldId id="274" r:id="rId21"/>
    <p:sldId id="275" r:id="rId22"/>
    <p:sldId id="276" r:id="rId23"/>
    <p:sldId id="277" r:id="rId24"/>
    <p:sldId id="278" r:id="rId25"/>
    <p:sldId id="279" r:id="rId26"/>
    <p:sldId id="280" r:id="rId27"/>
    <p:sldId id="281" r:id="rId28"/>
    <p:sldId id="284" r:id="rId29"/>
    <p:sldId id="285" r:id="rId30"/>
    <p:sldId id="286" r:id="rId31"/>
    <p:sldId id="287" r:id="rId32"/>
    <p:sldId id="291" r:id="rId3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80" autoAdjust="0"/>
  </p:normalViewPr>
  <p:slideViewPr>
    <p:cSldViewPr>
      <p:cViewPr>
        <p:scale>
          <a:sx n="87" d="100"/>
          <a:sy n="87" d="100"/>
        </p:scale>
        <p:origin x="-1512"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17" name="Footer Placeholder 16"/>
          <p:cNvSpPr>
            <a:spLocks noGrp="1"/>
          </p:cNvSpPr>
          <p:nvPr>
            <p:ph type="ftr" sz="quarter" idx="11"/>
          </p:nvPr>
        </p:nvSpPr>
        <p:spPr/>
        <p:txBody>
          <a:bodyPr/>
          <a:lstStyle>
            <a:extLst/>
          </a:lstStyle>
          <a:p>
            <a:endParaRPr lang="hr-HR"/>
          </a:p>
        </p:txBody>
      </p:sp>
      <p:sp>
        <p:nvSpPr>
          <p:cNvPr id="29" name="Slide Number Placeholder 28"/>
          <p:cNvSpPr>
            <a:spLocks noGrp="1"/>
          </p:cNvSpPr>
          <p:nvPr>
            <p:ph type="sldNum" sz="quarter" idx="12"/>
          </p:nvPr>
        </p:nvSpPr>
        <p:spPr/>
        <p:txBody>
          <a:bodyPr/>
          <a:lstStyle>
            <a:extLst/>
          </a:lstStyle>
          <a:p>
            <a:fld id="{682CF698-7668-45E6-A3DE-841B204B8A85}" type="slidenum">
              <a:rPr lang="hr-HR" smtClean="0"/>
              <a:pPr/>
              <a:t>‹#›</a:t>
            </a:fld>
            <a:endParaRPr lang="hr-H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682CF698-7668-45E6-A3DE-841B204B8A85}" type="slidenum">
              <a:rPr lang="hr-HR" smtClean="0"/>
              <a:pPr/>
              <a:t>‹#›</a:t>
            </a:fld>
            <a:endParaRPr lang="hr-H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8" name="Footer Placeholder 7"/>
          <p:cNvSpPr>
            <a:spLocks noGrp="1"/>
          </p:cNvSpPr>
          <p:nvPr>
            <p:ph type="ftr" sz="quarter" idx="11"/>
          </p:nvPr>
        </p:nvSpPr>
        <p:spPr/>
        <p:txBody>
          <a:bodyPr/>
          <a:lstStyle>
            <a:extLst/>
          </a:lstStyle>
          <a:p>
            <a:endParaRPr lang="hr-HR"/>
          </a:p>
        </p:txBody>
      </p:sp>
      <p:sp>
        <p:nvSpPr>
          <p:cNvPr id="9" name="Slide Number Placeholder 8"/>
          <p:cNvSpPr>
            <a:spLocks noGrp="1"/>
          </p:cNvSpPr>
          <p:nvPr>
            <p:ph type="sldNum" sz="quarter" idx="12"/>
          </p:nvPr>
        </p:nvSpPr>
        <p:spPr/>
        <p:txBody>
          <a:bodyPr/>
          <a:lstStyle>
            <a:extLst/>
          </a:lstStyle>
          <a:p>
            <a:fld id="{682CF698-7668-45E6-A3DE-841B204B8A85}" type="slidenum">
              <a:rPr lang="hr-HR" smtClean="0"/>
              <a:pPr/>
              <a:t>‹#›</a:t>
            </a:fld>
            <a:endParaRPr lang="hr-H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4" name="Footer Placeholder 3"/>
          <p:cNvSpPr>
            <a:spLocks noGrp="1"/>
          </p:cNvSpPr>
          <p:nvPr>
            <p:ph type="ftr" sz="quarter" idx="11"/>
          </p:nvPr>
        </p:nvSpPr>
        <p:spPr/>
        <p:txBody>
          <a:bodyPr/>
          <a:lstStyle>
            <a:extLst/>
          </a:lstStyle>
          <a:p>
            <a:endParaRPr lang="hr-HR"/>
          </a:p>
        </p:txBody>
      </p:sp>
      <p:sp>
        <p:nvSpPr>
          <p:cNvPr id="5" name="Slide Number Placeholder 4"/>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3" name="Footer Placeholder 2"/>
          <p:cNvSpPr>
            <a:spLocks noGrp="1"/>
          </p:cNvSpPr>
          <p:nvPr>
            <p:ph type="ftr" sz="quarter" idx="11"/>
          </p:nvPr>
        </p:nvSpPr>
        <p:spPr/>
        <p:txBody>
          <a:bodyPr/>
          <a:lstStyle>
            <a:extLst/>
          </a:lstStyle>
          <a:p>
            <a:endParaRPr lang="hr-HR"/>
          </a:p>
        </p:txBody>
      </p:sp>
      <p:sp>
        <p:nvSpPr>
          <p:cNvPr id="4" name="Slide Number Placeholder 3"/>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EA891E-6C9F-4C96-8DAF-ED0621632092}" type="datetimeFigureOut">
              <a:rPr lang="hr-HR" smtClean="0"/>
              <a:pPr/>
              <a:t>17.3.2015.</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B7EA891E-6C9F-4C96-8DAF-ED0621632092}" type="datetimeFigureOut">
              <a:rPr lang="hr-HR" smtClean="0"/>
              <a:pPr/>
              <a:t>17.3.2015.</a:t>
            </a:fld>
            <a:endParaRPr lang="hr-HR"/>
          </a:p>
        </p:txBody>
      </p:sp>
      <p:sp>
        <p:nvSpPr>
          <p:cNvPr id="6" name="Footer Placeholder 5"/>
          <p:cNvSpPr>
            <a:spLocks noGrp="1"/>
          </p:cNvSpPr>
          <p:nvPr>
            <p:ph type="ftr" sz="quarter" idx="11"/>
          </p:nvPr>
        </p:nvSpPr>
        <p:spPr>
          <a:xfrm>
            <a:off x="914400" y="55499"/>
            <a:ext cx="5562600" cy="365125"/>
          </a:xfrm>
        </p:spPr>
        <p:txBody>
          <a:bodyPr/>
          <a:lstStyle>
            <a:extLst/>
          </a:lstStyle>
          <a:p>
            <a:endParaRPr lang="hr-HR"/>
          </a:p>
        </p:txBody>
      </p:sp>
      <p:sp>
        <p:nvSpPr>
          <p:cNvPr id="7" name="Slide Number Placeholder 6"/>
          <p:cNvSpPr>
            <a:spLocks noGrp="1"/>
          </p:cNvSpPr>
          <p:nvPr>
            <p:ph type="sldNum" sz="quarter" idx="12"/>
          </p:nvPr>
        </p:nvSpPr>
        <p:spPr>
          <a:xfrm>
            <a:off x="8610600" y="55499"/>
            <a:ext cx="457200" cy="365125"/>
          </a:xfrm>
        </p:spPr>
        <p:txBody>
          <a:bodyPr/>
          <a:lstStyle>
            <a:extLst/>
          </a:lstStyle>
          <a:p>
            <a:fld id="{682CF698-7668-45E6-A3DE-841B204B8A85}" type="slidenum">
              <a:rPr lang="hr-HR" smtClean="0"/>
              <a:pPr/>
              <a:t>‹#›</a:t>
            </a:fld>
            <a:endParaRPr lang="hr-HR"/>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7EA891E-6C9F-4C96-8DAF-ED0621632092}" type="datetimeFigureOut">
              <a:rPr lang="hr-HR" smtClean="0"/>
              <a:pPr/>
              <a:t>17.3.2015.</a:t>
            </a:fld>
            <a:endParaRPr lang="hr-H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hr-H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82CF698-7668-45E6-A3DE-841B204B8A85}" type="slidenum">
              <a:rPr lang="hr-HR" smtClean="0"/>
              <a:pPr/>
              <a:t>‹#›</a:t>
            </a:fld>
            <a:endParaRPr lang="hr-HR"/>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p:wheel spokes="8"/>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roblemgambling.ca/EN/Documents/Curric_YouthMakingChoices_Complete.pdf" TargetMode="External"/><Relationship Id="rId2" Type="http://schemas.openxmlformats.org/officeDocument/2006/relationships/hyperlink" Target="http://www.nrepp.samhsa.gov/"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060848"/>
            <a:ext cx="7772400" cy="4351368"/>
          </a:xfrm>
        </p:spPr>
        <p:txBody>
          <a:bodyPr/>
          <a:lstStyle/>
          <a:p>
            <a:r>
              <a:rPr lang="hr-HR" dirty="0" smtClean="0"/>
              <a:t>Prevencija kockanja kod srednjoškolaca </a:t>
            </a:r>
            <a:endParaRPr lang="hr-HR" dirty="0"/>
          </a:p>
        </p:txBody>
      </p:sp>
      <p:sp>
        <p:nvSpPr>
          <p:cNvPr id="3" name="Subtitle 2"/>
          <p:cNvSpPr>
            <a:spLocks noGrp="1"/>
          </p:cNvSpPr>
          <p:nvPr>
            <p:ph type="subTitle" idx="1"/>
          </p:nvPr>
        </p:nvSpPr>
        <p:spPr>
          <a:xfrm>
            <a:off x="1371600" y="2996952"/>
            <a:ext cx="7772400" cy="1508760"/>
          </a:xfrm>
        </p:spPr>
        <p:txBody>
          <a:bodyPr/>
          <a:lstStyle/>
          <a:p>
            <a:r>
              <a:rPr lang="hr-HR" dirty="0" smtClean="0"/>
              <a:t>				Ivana Čorić, mag. psych. </a:t>
            </a:r>
            <a:endParaRPr lang="hr-HR" dirty="0"/>
          </a:p>
        </p:txBody>
      </p:sp>
      <p:pic>
        <p:nvPicPr>
          <p:cNvPr id="1026" name="Picture 2" descr="C:\Users\Dell\Desktop\KOCKANJE\preuzmi.jpg"/>
          <p:cNvPicPr>
            <a:picLocks noChangeAspect="1" noChangeArrowheads="1"/>
          </p:cNvPicPr>
          <p:nvPr/>
        </p:nvPicPr>
        <p:blipFill>
          <a:blip r:embed="rId2" cstate="print"/>
          <a:srcRect/>
          <a:stretch>
            <a:fillRect/>
          </a:stretch>
        </p:blipFill>
        <p:spPr bwMode="auto">
          <a:xfrm>
            <a:off x="1115616" y="3789040"/>
            <a:ext cx="3456384" cy="2588952"/>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4"/>
            <a:ext cx="7787208" cy="1021800"/>
          </a:xfrm>
        </p:spPr>
        <p:txBody>
          <a:bodyPr/>
          <a:lstStyle/>
          <a:p>
            <a:r>
              <a:rPr lang="hr-HR" sz="3600" dirty="0" smtClean="0">
                <a:solidFill>
                  <a:srgbClr val="FF0000"/>
                </a:solidFill>
                <a:latin typeface="MV Boli" pitchFamily="2" charset="0"/>
                <a:cs typeface="MV Boli" pitchFamily="2" charset="0"/>
              </a:rPr>
              <a:t>Razlike između patološkog kockanja i drugih ovisnosti: </a:t>
            </a:r>
            <a:endParaRPr lang="hr-HR" sz="36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a:bodyPr>
          <a:lstStyle/>
          <a:p>
            <a:r>
              <a:rPr lang="hr-HR" dirty="0" smtClean="0">
                <a:latin typeface="MV Boli" pitchFamily="2" charset="0"/>
                <a:cs typeface="MV Boli" pitchFamily="2" charset="0"/>
              </a:rPr>
              <a:t>fantazije o uspjehu i utjecaju, kognitivne distorzije, iracionalno ponašanje. </a:t>
            </a:r>
          </a:p>
          <a:p>
            <a:r>
              <a:rPr lang="hr-HR" dirty="0" smtClean="0">
                <a:latin typeface="MV Boli" pitchFamily="2" charset="0"/>
                <a:cs typeface="MV Boli" pitchFamily="2" charset="0"/>
              </a:rPr>
              <a:t>Kod kockara nema bioloških testova za otkrivanje, nema samoograničenja i brže se stvaraju financijski </a:t>
            </a:r>
            <a:r>
              <a:rPr lang="hr-HR" dirty="0" smtClean="0">
                <a:latin typeface="MV Boli" pitchFamily="2" charset="0"/>
                <a:cs typeface="MV Boli" pitchFamily="2" charset="0"/>
              </a:rPr>
              <a:t>problemi.</a:t>
            </a:r>
            <a:endParaRPr lang="hr-HR" dirty="0" smtClean="0">
              <a:latin typeface="MV Boli" pitchFamily="2" charset="0"/>
              <a:cs typeface="MV Boli" pitchFamily="2" charset="0"/>
            </a:endParaRPr>
          </a:p>
          <a:p>
            <a:endParaRPr lang="hr-HR" dirty="0" smtClean="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772400" cy="914400"/>
          </a:xfrm>
        </p:spPr>
        <p:txBody>
          <a:bodyPr/>
          <a:lstStyle/>
          <a:p>
            <a:r>
              <a:rPr lang="hr-HR" dirty="0" smtClean="0">
                <a:solidFill>
                  <a:srgbClr val="FF0000"/>
                </a:solidFill>
                <a:latin typeface="MV Boli" pitchFamily="2" charset="0"/>
                <a:cs typeface="MV Boli" pitchFamily="2" charset="0"/>
              </a:rPr>
              <a:t>Važnost prevencije</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lnSpcReduction="10000"/>
          </a:bodyPr>
          <a:lstStyle/>
          <a:p>
            <a:r>
              <a:rPr lang="hr-HR" dirty="0" smtClean="0">
                <a:latin typeface="MV Boli" pitchFamily="2" charset="0"/>
                <a:cs typeface="MV Boli" pitchFamily="2" charset="0"/>
              </a:rPr>
              <a:t>Zbog veličine problema i posljedica koje donosi, izuzetno je važna </a:t>
            </a:r>
            <a:r>
              <a:rPr lang="hr-HR" dirty="0" smtClean="0">
                <a:solidFill>
                  <a:srgbClr val="FF0000"/>
                </a:solidFill>
                <a:latin typeface="MV Boli" pitchFamily="2" charset="0"/>
                <a:cs typeface="MV Boli" pitchFamily="2" charset="0"/>
              </a:rPr>
              <a:t>prevencija patološkog kockanja</a:t>
            </a:r>
            <a:r>
              <a:rPr lang="hr-HR" dirty="0" smtClean="0">
                <a:latin typeface="MV Boli" pitchFamily="2" charset="0"/>
                <a:cs typeface="MV Boli" pitchFamily="2" charset="0"/>
              </a:rPr>
              <a:t>. Ona se može provesti prije svega primarnim screeningom u školama i u primarnoj liječničkoj skrbi, a sekundarnim u sustavu psihijatrijskih ustanova. Nužno je ulaganje u istraživanja, edukaciju šire populacije i izradu preventivnih programa.</a:t>
            </a:r>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Što je prevencija?</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85000" lnSpcReduction="20000"/>
          </a:bodyPr>
          <a:lstStyle/>
          <a:p>
            <a:r>
              <a:rPr lang="hr-HR" dirty="0" smtClean="0">
                <a:latin typeface="MV Boli" pitchFamily="2" charset="0"/>
                <a:cs typeface="MV Boli" pitchFamily="2" charset="0"/>
              </a:rPr>
              <a:t>Pojam prevencija bolesti (lat. praeventio = prethoditi, doći ispred) označava sve postupke kojima se bolest/stanje sprječava, odnosno onemogućava.</a:t>
            </a:r>
          </a:p>
          <a:p>
            <a:r>
              <a:rPr lang="hr-HR" dirty="0" smtClean="0">
                <a:solidFill>
                  <a:srgbClr val="FF0000"/>
                </a:solidFill>
                <a:latin typeface="MV Boli" pitchFamily="2" charset="0"/>
                <a:cs typeface="MV Boli" pitchFamily="2" charset="0"/>
              </a:rPr>
              <a:t>Primarna, sekundarna i tercijarna prevencija</a:t>
            </a:r>
          </a:p>
          <a:p>
            <a:r>
              <a:rPr lang="pl-PL" dirty="0" smtClean="0">
                <a:latin typeface="MV Boli" pitchFamily="2" charset="0"/>
                <a:cs typeface="MV Boli" pitchFamily="2" charset="0"/>
              </a:rPr>
              <a:t>Primarna prevencija usmjerena je na zdrave osobe</a:t>
            </a:r>
          </a:p>
          <a:p>
            <a:r>
              <a:rPr lang="pl-PL" dirty="0" smtClean="0">
                <a:latin typeface="MV Boli" pitchFamily="2" charset="0"/>
                <a:cs typeface="MV Boli" pitchFamily="2" charset="0"/>
              </a:rPr>
              <a:t>Sekundarna prevencija odnosi se na prepoznavanje «potencijalnih» bolesnika</a:t>
            </a:r>
          </a:p>
          <a:p>
            <a:r>
              <a:rPr lang="hr-HR" dirty="0" smtClean="0">
                <a:latin typeface="MV Boli" pitchFamily="2" charset="0"/>
                <a:cs typeface="MV Boli" pitchFamily="2" charset="0"/>
              </a:rPr>
              <a:t>Tercijarna prevencija je prepoznavanje i zbrinjavanje onih stanja koja se ne mogu liječiti ili stanja kod kojih unatoč liječenju nastaju posljedice.</a:t>
            </a:r>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931224" cy="1021800"/>
          </a:xfrm>
        </p:spPr>
        <p:txBody>
          <a:bodyPr/>
          <a:lstStyle/>
          <a:p>
            <a:r>
              <a:rPr lang="hr-HR" sz="2800" dirty="0" smtClean="0">
                <a:solidFill>
                  <a:srgbClr val="FF0000"/>
                </a:solidFill>
                <a:latin typeface="MV Boli" pitchFamily="2" charset="0"/>
                <a:cs typeface="MV Boli" pitchFamily="2" charset="0"/>
              </a:rPr>
              <a:t>EPIDEMIOLOGIJA KOCKANJA U EUROPI</a:t>
            </a:r>
            <a:endParaRPr lang="hr-HR" sz="28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92500" lnSpcReduction="20000"/>
          </a:bodyPr>
          <a:lstStyle/>
          <a:p>
            <a:r>
              <a:rPr lang="hr-HR" dirty="0" smtClean="0">
                <a:latin typeface="MV Boli" pitchFamily="2" charset="0"/>
                <a:cs typeface="MV Boli" pitchFamily="2" charset="0"/>
              </a:rPr>
              <a:t>Životna prevalencija pretjeranog kockanja (proporcija ispitanika u uzorku koji su naveli da su barem jednom u životu uzimali određeno sredstvo ovisnosti) u općoj populaciji europskih zemalja varira </a:t>
            </a:r>
            <a:r>
              <a:rPr lang="hr-HR" dirty="0" smtClean="0">
                <a:solidFill>
                  <a:srgbClr val="FF0000"/>
                </a:solidFill>
                <a:latin typeface="MV Boli" pitchFamily="2" charset="0"/>
                <a:cs typeface="MV Boli" pitchFamily="2" charset="0"/>
              </a:rPr>
              <a:t>od 1.1% (Italija i Španjolska) do 6.5% (Estonija)</a:t>
            </a:r>
            <a:r>
              <a:rPr lang="hr-HR" sz="1100" dirty="0" smtClean="0">
                <a:latin typeface="MV Boli" pitchFamily="2" charset="0"/>
                <a:cs typeface="MV Boli" pitchFamily="2" charset="0"/>
              </a:rPr>
              <a:t>(prema Kun, Balázs, Arnold, Paksi i Demetrovics, 2012.) </a:t>
            </a:r>
          </a:p>
          <a:p>
            <a:r>
              <a:rPr lang="hr-HR" dirty="0" smtClean="0">
                <a:latin typeface="MV Boli" pitchFamily="2" charset="0"/>
                <a:cs typeface="MV Boli" pitchFamily="2" charset="0"/>
              </a:rPr>
              <a:t>Postoji razlika prevalencije kockanja između postsocijalističkih zemalja i ostalih zemalja Europe.</a:t>
            </a:r>
          </a:p>
          <a:p>
            <a:r>
              <a:rPr lang="pl-PL" dirty="0" smtClean="0">
                <a:latin typeface="MV Boli" pitchFamily="2" charset="0"/>
                <a:cs typeface="MV Boli" pitchFamily="2" charset="0"/>
              </a:rPr>
              <a:t>Za Hrvatsku za sada nema epidemioloških podataka. </a:t>
            </a:r>
            <a:endParaRPr lang="hr-HR" dirty="0" smtClean="0">
              <a:latin typeface="MV Boli" pitchFamily="2" charset="0"/>
              <a:cs typeface="MV Boli" pitchFamily="2" charset="0"/>
            </a:endParaRPr>
          </a:p>
          <a:p>
            <a:endParaRPr lang="hr-HR" dirty="0" smtClean="0">
              <a:latin typeface="MV Boli" pitchFamily="2" charset="0"/>
              <a:cs typeface="MV Boli" pitchFamily="2" charset="0"/>
            </a:endParaRPr>
          </a:p>
          <a:p>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400" dirty="0" smtClean="0">
                <a:solidFill>
                  <a:srgbClr val="FF0000"/>
                </a:solidFill>
                <a:latin typeface="MV Boli" pitchFamily="2" charset="0"/>
                <a:cs typeface="MV Boli" pitchFamily="2" charset="0"/>
              </a:rPr>
              <a:t>Istraživanja u HR</a:t>
            </a:r>
            <a:endParaRPr lang="hr-HR" sz="44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a:bodyPr>
          <a:lstStyle/>
          <a:p>
            <a:r>
              <a:rPr lang="vi-VN" i="1" dirty="0" smtClean="0">
                <a:latin typeface="+mj-lt"/>
                <a:cs typeface="MV Boli" pitchFamily="2" charset="0"/>
              </a:rPr>
              <a:t>Zajc i Jokić-Begić (2009.) u uzorku od 95 muških redovitih posjetitelja sportskih kadionica, primjenom instrumenta DSM-IV, utvrdile su čak 10,5% patoloških i 42% rizičnih kockara. </a:t>
            </a:r>
            <a:endParaRPr lang="hr-HR" i="1" dirty="0" smtClean="0">
              <a:latin typeface="MV Boli" pitchFamily="2" charset="0"/>
              <a:cs typeface="MV Boli" pitchFamily="2" charset="0"/>
            </a:endParaRPr>
          </a:p>
          <a:p>
            <a:r>
              <a:rPr lang="vi-VN" i="1" dirty="0" smtClean="0">
                <a:cs typeface="MV Boli" pitchFamily="2" charset="0"/>
              </a:rPr>
              <a:t>Istraživanjem provedenim u Virovitici (Koić i Medved, 2009.) dobiven je podatak da igre na sreću igra 11,7% učenica i čak 38,5% učenika srednjih škola. </a:t>
            </a:r>
            <a:endParaRPr lang="hr-HR" i="1" dirty="0" smtClean="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Istraživanja u HR</a:t>
            </a:r>
            <a:endParaRPr lang="hr-HR" dirty="0"/>
          </a:p>
        </p:txBody>
      </p:sp>
      <p:sp>
        <p:nvSpPr>
          <p:cNvPr id="3" name="Content Placeholder 2"/>
          <p:cNvSpPr>
            <a:spLocks noGrp="1"/>
          </p:cNvSpPr>
          <p:nvPr>
            <p:ph idx="1"/>
          </p:nvPr>
        </p:nvSpPr>
        <p:spPr/>
        <p:txBody>
          <a:bodyPr>
            <a:normAutofit fontScale="92500" lnSpcReduction="20000"/>
          </a:bodyPr>
          <a:lstStyle/>
          <a:p>
            <a:r>
              <a:rPr lang="vi-VN" i="1" dirty="0" smtClean="0">
                <a:cs typeface="MV Boli" pitchFamily="2" charset="0"/>
              </a:rPr>
              <a:t>U sklopu projekta Zlouporaba sredstava ovisnosti u općoj populaciji Republike Hrvatske, ispitane su i navike igranja na sreću (Glavak Tkalić i Miletić, 2012.) te su podaci analizirani s obzirom na dobne kategorije. Tako je u skupini „mlađih odraslih“ (15 do 34 godina) životna prevalencija igranja igara na sreću 66,5%. </a:t>
            </a:r>
            <a:r>
              <a:rPr lang="vi-VN" i="1" dirty="0" smtClean="0">
                <a:solidFill>
                  <a:srgbClr val="FF0000"/>
                </a:solidFill>
                <a:cs typeface="MV Boli" pitchFamily="2" charset="0"/>
              </a:rPr>
              <a:t>Prevalencija kockanja u posljednjih godinu dana iznosi 40,2%, a u posljednjih mjesec dana 34,4%. </a:t>
            </a:r>
            <a:r>
              <a:rPr lang="vi-VN" i="1" dirty="0" smtClean="0">
                <a:cs typeface="MV Boli" pitchFamily="2" charset="0"/>
              </a:rPr>
              <a:t>Najčešće igre na sreću su loto (14,6%), kladioničke igre (13,9%), te bingo (13,1%). </a:t>
            </a:r>
            <a:endParaRPr lang="hr-HR" i="1" dirty="0" smtClean="0">
              <a:latin typeface="MV Boli" pitchFamily="2" charset="0"/>
              <a:cs typeface="MV Boli" pitchFamily="2" charset="0"/>
            </a:endParaRPr>
          </a:p>
          <a:p>
            <a:endParaRPr lang="hr-HR" dirty="0"/>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normAutofit fontScale="92500" lnSpcReduction="20000"/>
          </a:bodyPr>
          <a:lstStyle/>
          <a:p>
            <a:r>
              <a:rPr lang="vi-VN" i="1" dirty="0" smtClean="0">
                <a:cs typeface="MV Boli" pitchFamily="2" charset="0"/>
              </a:rPr>
              <a:t>Pilot istraživanjem kockanja zagrebačkih srednjoškolaca provedenim u okviru projekta „Kockanje mladih u Hrvatskoj“ koji se prov</a:t>
            </a:r>
            <a:r>
              <a:rPr lang="hr-HR" i="1" dirty="0" smtClean="0">
                <a:latin typeface="MV Boli" pitchFamily="2" charset="0"/>
                <a:cs typeface="MV Boli" pitchFamily="2" charset="0"/>
              </a:rPr>
              <a:t>elo</a:t>
            </a:r>
            <a:r>
              <a:rPr lang="vi-VN" i="1" dirty="0" smtClean="0">
                <a:cs typeface="MV Boli" pitchFamily="2" charset="0"/>
              </a:rPr>
              <a:t> na Odsjeku za poremećaje u ponašanju 12 Edukacijsko-rehabilitacijskog fakulteta, a čiji je cilj bio stjecanje uvida u prevalenciju, navike, rizičnost, te neka obilježja ponašanja mladih s problemima kockanja (Dodig i Ricijaš, 2011a.), na uzorku od ukupno 261 učenika triju zagrebačkih srednjih škola dobiveno je da je njih</a:t>
            </a:r>
            <a:r>
              <a:rPr lang="vi-VN" i="1" dirty="0" smtClean="0">
                <a:solidFill>
                  <a:srgbClr val="FF0000"/>
                </a:solidFill>
                <a:cs typeface="MV Boli" pitchFamily="2" charset="0"/>
              </a:rPr>
              <a:t> 75% kockalo barem jednom u životu</a:t>
            </a:r>
            <a:r>
              <a:rPr lang="vi-VN" i="1" dirty="0" smtClean="0">
                <a:cs typeface="MV Boli" pitchFamily="2" charset="0"/>
              </a:rPr>
              <a:t>. </a:t>
            </a:r>
            <a:endParaRPr lang="hr-HR" i="1" dirty="0" smtClean="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lnSpcReduction="10000"/>
          </a:bodyPr>
          <a:lstStyle/>
          <a:p>
            <a:r>
              <a:rPr lang="vi-VN" i="1" dirty="0" smtClean="0">
                <a:cs typeface="MV Boli" pitchFamily="2" charset="0"/>
              </a:rPr>
              <a:t>Za kategorizaciju rizičnosti korištene su dvije mjere rizičnosti - South Oaks Skala Kockanja</a:t>
            </a:r>
            <a:r>
              <a:rPr lang="vi-VN" i="1" dirty="0" smtClean="0">
                <a:solidFill>
                  <a:srgbClr val="FF0000"/>
                </a:solidFill>
                <a:cs typeface="MV Boli" pitchFamily="2" charset="0"/>
              </a:rPr>
              <a:t>, SOGS-RA </a:t>
            </a:r>
            <a:r>
              <a:rPr lang="vi-VN" i="1" dirty="0" smtClean="0">
                <a:cs typeface="MV Boli" pitchFamily="2" charset="0"/>
              </a:rPr>
              <a:t>(Winters, Stinchfield i Fulkerson, 1993.), te </a:t>
            </a:r>
            <a:r>
              <a:rPr lang="vi-VN" i="1" dirty="0" smtClean="0">
                <a:solidFill>
                  <a:srgbClr val="FF0000"/>
                </a:solidFill>
                <a:cs typeface="MV Boli" pitchFamily="2" charset="0"/>
              </a:rPr>
              <a:t>DSM-IV</a:t>
            </a:r>
            <a:r>
              <a:rPr lang="hr-HR" i="1" dirty="0" smtClean="0">
                <a:solidFill>
                  <a:srgbClr val="FF0000"/>
                </a:solidFill>
                <a:latin typeface="MV Boli" pitchFamily="2" charset="0"/>
                <a:cs typeface="MV Boli" pitchFamily="2" charset="0"/>
              </a:rPr>
              <a:t>-</a:t>
            </a:r>
            <a:r>
              <a:rPr lang="vi-VN" i="1" dirty="0" smtClean="0">
                <a:solidFill>
                  <a:srgbClr val="FF0000"/>
                </a:solidFill>
                <a:cs typeface="MV Boli" pitchFamily="2" charset="0"/>
              </a:rPr>
              <a:t>MR-J </a:t>
            </a:r>
            <a:r>
              <a:rPr lang="vi-VN" i="1" dirty="0" smtClean="0">
                <a:cs typeface="MV Boli" pitchFamily="2" charset="0"/>
              </a:rPr>
              <a:t>(Fisher, 2000.). Instrumentom SOGS-RA utvrđen je udio od 62,9% društvenih, 25,7% rizičnih, te čak 11,4% problematičnih kockara. DSM-IV-MR-J identificirao je 72,6% društvenih, 19,8% rizičnih, te 7,5% problematičnih kockara. </a:t>
            </a:r>
            <a:endParaRPr lang="hr-HR" i="1" dirty="0" smtClean="0">
              <a:latin typeface="MV Boli" pitchFamily="2" charset="0"/>
              <a:cs typeface="MV Boli" pitchFamily="2" charset="0"/>
            </a:endParaRPr>
          </a:p>
          <a:p>
            <a:endParaRPr lang="hr-HR" dirty="0"/>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Ličnost i kockanje</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92500" lnSpcReduction="20000"/>
          </a:bodyPr>
          <a:lstStyle/>
          <a:p>
            <a:pPr>
              <a:buFont typeface="Wingdings"/>
              <a:buChar char="Ø"/>
            </a:pPr>
            <a:r>
              <a:rPr lang="hr-HR" dirty="0" smtClean="0">
                <a:latin typeface="MV Boli" pitchFamily="2" charset="0"/>
                <a:cs typeface="MV Boli" pitchFamily="2" charset="0"/>
              </a:rPr>
              <a:t>Veća usmjerenost na negativna iskustva iz prošlosti</a:t>
            </a:r>
          </a:p>
          <a:p>
            <a:pPr>
              <a:buFont typeface="Wingdings"/>
              <a:buChar char="Ø"/>
            </a:pPr>
            <a:r>
              <a:rPr lang="hr-HR" dirty="0" smtClean="0">
                <a:latin typeface="MV Boli" pitchFamily="2" charset="0"/>
                <a:cs typeface="MV Boli" pitchFamily="2" charset="0"/>
              </a:rPr>
              <a:t>Manja savjesnost</a:t>
            </a:r>
          </a:p>
          <a:p>
            <a:pPr>
              <a:buFont typeface="Wingdings"/>
              <a:buChar char="Ø"/>
            </a:pPr>
            <a:r>
              <a:rPr lang="hr-HR" dirty="0" smtClean="0">
                <a:latin typeface="MV Boli" pitchFamily="2" charset="0"/>
                <a:cs typeface="MV Boli" pitchFamily="2" charset="0"/>
              </a:rPr>
              <a:t>Izraženiji hedonizam i usmjerenost na trenutne užitke</a:t>
            </a:r>
          </a:p>
          <a:p>
            <a:pPr>
              <a:buFont typeface="Wingdings"/>
              <a:buChar char="Ø"/>
            </a:pPr>
            <a:r>
              <a:rPr lang="hr-HR" dirty="0" smtClean="0">
                <a:latin typeface="MV Boli" pitchFamily="2" charset="0"/>
                <a:cs typeface="MV Boli" pitchFamily="2" charset="0"/>
              </a:rPr>
              <a:t>Viši osjećaj bespomoćnosti i manjka kontrole nad životom</a:t>
            </a:r>
          </a:p>
          <a:p>
            <a:pPr>
              <a:buFont typeface="Wingdings"/>
              <a:buChar char="Ø"/>
            </a:pPr>
            <a:r>
              <a:rPr lang="hr-HR" dirty="0" smtClean="0">
                <a:latin typeface="MV Boli" pitchFamily="2" charset="0"/>
                <a:cs typeface="MV Boli" pitchFamily="2" charset="0"/>
              </a:rPr>
              <a:t>Manje suosjećajnosti i slabija suradnja s drugima</a:t>
            </a:r>
          </a:p>
          <a:p>
            <a:pPr>
              <a:buFont typeface="Wingdings"/>
              <a:buChar char="Ø"/>
            </a:pPr>
            <a:r>
              <a:rPr lang="hr-HR" dirty="0" smtClean="0">
                <a:latin typeface="MV Boli" pitchFamily="2" charset="0"/>
                <a:cs typeface="MV Boli" pitchFamily="2" charset="0"/>
              </a:rPr>
              <a:t>Manja usmjerenost na budućnost i ostvarenje životnih ciljeva</a:t>
            </a:r>
          </a:p>
          <a:p>
            <a:pPr>
              <a:buFont typeface="Wingdings"/>
              <a:buChar char="Ø"/>
            </a:pPr>
            <a:endParaRPr lang="hr-HR" dirty="0" smtClean="0">
              <a:latin typeface="MV Boli" pitchFamily="2" charset="0"/>
              <a:cs typeface="MV Boli" pitchFamily="2" charset="0"/>
            </a:endParaRPr>
          </a:p>
          <a:p>
            <a:pPr>
              <a:buNone/>
            </a:pPr>
            <a:endParaRPr lang="hr-HR" dirty="0" smtClean="0">
              <a:latin typeface="MV Boli" pitchFamily="2" charset="0"/>
              <a:cs typeface="MV Boli" pitchFamily="2" charset="0"/>
            </a:endParaRPr>
          </a:p>
          <a:p>
            <a:pPr>
              <a:buNone/>
            </a:pPr>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859216" cy="1260752"/>
          </a:xfrm>
        </p:spPr>
        <p:txBody>
          <a:bodyPr/>
          <a:lstStyle/>
          <a:p>
            <a:r>
              <a:rPr lang="en-US" sz="3600" dirty="0" smtClean="0"/>
              <a:t>South Oaks Gambling Screen-RA</a:t>
            </a:r>
            <a:r>
              <a:rPr lang="en-US" dirty="0" smtClean="0"/>
              <a:t/>
            </a:r>
            <a:br>
              <a:rPr lang="en-US" dirty="0" smtClean="0"/>
            </a:br>
            <a:endParaRPr lang="hr-HR" dirty="0"/>
          </a:p>
        </p:txBody>
      </p:sp>
      <p:sp>
        <p:nvSpPr>
          <p:cNvPr id="3" name="Content Placeholder 2"/>
          <p:cNvSpPr>
            <a:spLocks noGrp="1"/>
          </p:cNvSpPr>
          <p:nvPr>
            <p:ph idx="1"/>
          </p:nvPr>
        </p:nvSpPr>
        <p:spPr>
          <a:xfrm>
            <a:off x="683568" y="1124744"/>
            <a:ext cx="8003232" cy="5230816"/>
          </a:xfrm>
        </p:spPr>
        <p:txBody>
          <a:bodyPr>
            <a:normAutofit fontScale="77500" lnSpcReduction="20000"/>
          </a:bodyPr>
          <a:lstStyle/>
          <a:p>
            <a:r>
              <a:rPr lang="en-US" sz="1200" dirty="0" smtClean="0"/>
              <a:t>a. How often have you gone back another day to try and win back money you lost gambling?</a:t>
            </a:r>
            <a:r>
              <a:rPr lang="hr-HR" sz="1200" dirty="0" smtClean="0"/>
              <a:t> </a:t>
            </a:r>
            <a:endParaRPr lang="en-US" sz="1200" dirty="0" smtClean="0"/>
          </a:p>
          <a:p>
            <a:r>
              <a:rPr lang="en-US" sz="1200" dirty="0" smtClean="0"/>
              <a:t>__________every time</a:t>
            </a:r>
          </a:p>
          <a:p>
            <a:r>
              <a:rPr lang="en-US" sz="1200" dirty="0" smtClean="0"/>
              <a:t>__________most of the time</a:t>
            </a:r>
          </a:p>
          <a:p>
            <a:r>
              <a:rPr lang="en-US" sz="1200" dirty="0" smtClean="0"/>
              <a:t>__________some of the time</a:t>
            </a:r>
          </a:p>
          <a:p>
            <a:r>
              <a:rPr lang="en-US" sz="1200" dirty="0" smtClean="0"/>
              <a:t>__________never</a:t>
            </a:r>
          </a:p>
          <a:p>
            <a:r>
              <a:rPr lang="en-US" sz="1200" dirty="0" smtClean="0"/>
              <a:t>b. When you were betting, have you ever told others you were winning money when you weren’t?</a:t>
            </a:r>
          </a:p>
          <a:p>
            <a:r>
              <a:rPr lang="en-US" sz="1200" dirty="0" smtClean="0"/>
              <a:t>__________yes__________ no</a:t>
            </a:r>
          </a:p>
          <a:p>
            <a:r>
              <a:rPr lang="en-US" sz="1200" dirty="0" smtClean="0"/>
              <a:t>c. Has your betting money ever caused any problems for you such as arguments with family and friends, or problems at school or work?</a:t>
            </a:r>
          </a:p>
          <a:p>
            <a:r>
              <a:rPr lang="en-US" sz="1200" dirty="0" smtClean="0"/>
              <a:t>__________yes__________ no</a:t>
            </a:r>
          </a:p>
          <a:p>
            <a:r>
              <a:rPr lang="en-US" sz="1200" dirty="0" smtClean="0"/>
              <a:t>d. Have you ever gambled more than you had planned to?</a:t>
            </a:r>
          </a:p>
          <a:p>
            <a:r>
              <a:rPr lang="en-US" sz="1200" dirty="0" smtClean="0"/>
              <a:t>__________yes__________ no</a:t>
            </a:r>
          </a:p>
          <a:p>
            <a:r>
              <a:rPr lang="en-US" sz="1200" dirty="0" smtClean="0"/>
              <a:t>e. Has anyone criticized your betting, or told you that you had a gambling problem whether you thought it true or not?</a:t>
            </a:r>
          </a:p>
          <a:p>
            <a:r>
              <a:rPr lang="en-US" sz="1200" dirty="0" smtClean="0"/>
              <a:t>__________yes__________ no</a:t>
            </a:r>
          </a:p>
          <a:p>
            <a:r>
              <a:rPr lang="en-US" sz="1200" dirty="0" smtClean="0"/>
              <a:t>f. Have you ever felt bad about the amount of money you bet, or about what happens when you bet money?</a:t>
            </a:r>
          </a:p>
          <a:p>
            <a:r>
              <a:rPr lang="en-US" sz="1200" dirty="0" smtClean="0"/>
              <a:t>__________yes__________ no</a:t>
            </a:r>
          </a:p>
          <a:p>
            <a:r>
              <a:rPr lang="en-US" sz="1200" dirty="0" smtClean="0"/>
              <a:t>g. Have you ever felt like you would like to stop betting, but didn’t think you could?</a:t>
            </a:r>
          </a:p>
          <a:p>
            <a:r>
              <a:rPr lang="en-US" sz="1200" dirty="0" smtClean="0"/>
              <a:t>__________yes__________ no</a:t>
            </a:r>
          </a:p>
          <a:p>
            <a:r>
              <a:rPr lang="en-US" sz="1200" dirty="0" smtClean="0"/>
              <a:t>h. Have you ever hidden from family or friends any betting slips, IOUs, lottery tickets, money that you won, or any signs of gambling?</a:t>
            </a:r>
          </a:p>
          <a:p>
            <a:r>
              <a:rPr lang="en-US" sz="1200" dirty="0" smtClean="0"/>
              <a:t>__________</a:t>
            </a:r>
            <a:r>
              <a:rPr lang="en-US" sz="1200" dirty="0" err="1" smtClean="0"/>
              <a:t>yes__________no</a:t>
            </a:r>
            <a:endParaRPr lang="en-US" sz="1200" dirty="0" smtClean="0"/>
          </a:p>
          <a:p>
            <a:r>
              <a:rPr lang="en-US" sz="1200" dirty="0" err="1" smtClean="0"/>
              <a:t>i</a:t>
            </a:r>
            <a:r>
              <a:rPr lang="en-US" sz="1200" dirty="0" smtClean="0"/>
              <a:t>. Have you had money arguments with family or friends that </a:t>
            </a:r>
            <a:r>
              <a:rPr lang="en-US" sz="1200" dirty="0" err="1" smtClean="0"/>
              <a:t>centred</a:t>
            </a:r>
            <a:r>
              <a:rPr lang="en-US" sz="1200" dirty="0" smtClean="0"/>
              <a:t> on gambling?</a:t>
            </a:r>
          </a:p>
          <a:p>
            <a:r>
              <a:rPr lang="en-US" sz="1200" dirty="0" smtClean="0"/>
              <a:t>__________yes__________ no</a:t>
            </a:r>
          </a:p>
          <a:p>
            <a:r>
              <a:rPr lang="en-US" sz="1200" dirty="0" smtClean="0"/>
              <a:t>j. Have you borrowed money to bet and not paid it back?</a:t>
            </a:r>
          </a:p>
          <a:p>
            <a:r>
              <a:rPr lang="en-US" sz="1200" dirty="0" smtClean="0"/>
              <a:t>__________yes__________ no</a:t>
            </a:r>
          </a:p>
          <a:p>
            <a:r>
              <a:rPr lang="en-US" sz="1200" dirty="0" smtClean="0"/>
              <a:t>k. Have you ever skipped or been absent from school or work due to betting activities?</a:t>
            </a:r>
          </a:p>
          <a:p>
            <a:r>
              <a:rPr lang="en-US" sz="1200" dirty="0" smtClean="0"/>
              <a:t>__________yes__________ no</a:t>
            </a:r>
          </a:p>
          <a:p>
            <a:r>
              <a:rPr lang="en-US" sz="1200" dirty="0" smtClean="0"/>
              <a:t> </a:t>
            </a:r>
            <a:endParaRPr lang="en-US" sz="1200"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F0000"/>
                </a:solidFill>
                <a:latin typeface="MV Boli" pitchFamily="2" charset="0"/>
                <a:cs typeface="MV Boli" pitchFamily="2" charset="0"/>
              </a:rPr>
              <a:t>ŠTO JE KOCKANJE?</a:t>
            </a:r>
            <a:endParaRPr lang="hr-HR" b="1"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a:xfrm>
            <a:off x="971600" y="1916832"/>
            <a:ext cx="7700392" cy="4427984"/>
          </a:xfrm>
        </p:spPr>
        <p:txBody>
          <a:bodyPr>
            <a:noAutofit/>
          </a:bodyPr>
          <a:lstStyle/>
          <a:p>
            <a:r>
              <a:rPr lang="hr-HR" sz="2400" dirty="0" smtClean="0">
                <a:solidFill>
                  <a:srgbClr val="FF0000"/>
                </a:solidFill>
                <a:latin typeface="MV Boli" pitchFamily="2" charset="0"/>
                <a:cs typeface="MV Boli" pitchFamily="2" charset="0"/>
              </a:rPr>
              <a:t>Kockanje je riskiranje novca ili bilo čega vrijednog zbog ishoda nekog događaja kod kojeg je vjerojatnost pobjede ili gubitka manja od sigurne. </a:t>
            </a:r>
          </a:p>
          <a:p>
            <a:pPr>
              <a:buNone/>
            </a:pPr>
            <a:endParaRPr lang="hr-HR" sz="2400" dirty="0" smtClean="0">
              <a:solidFill>
                <a:srgbClr val="FF0000"/>
              </a:solidFill>
            </a:endParaRPr>
          </a:p>
          <a:p>
            <a:r>
              <a:rPr lang="hr-HR" sz="2400" dirty="0" smtClean="0">
                <a:latin typeface="MV Boli" pitchFamily="2" charset="0"/>
                <a:cs typeface="MV Boli" pitchFamily="2" charset="0"/>
              </a:rPr>
              <a:t>Kockanje ili kocka zajednički je naziv za skup raznovrsnih igara, ponašanja i aktivnosti, koje uključuju ulaganje novca, uz rizik i nadu u očekivanje pozitivnog ishoda, tj. igrač riskira i nada se da će povratiti uloženo ili dobiti više od toga (Koić i sur., 2009.)</a:t>
            </a:r>
            <a:endParaRPr lang="hr-HR" sz="2400" dirty="0" smtClean="0">
              <a:solidFill>
                <a:srgbClr val="FF0000"/>
              </a:solidFill>
              <a:latin typeface="MV Boli" pitchFamily="2" charset="0"/>
              <a:cs typeface="MV Boli" pitchFamily="2" charset="0"/>
            </a:endParaRPr>
          </a:p>
          <a:p>
            <a:pPr>
              <a:buNone/>
            </a:pPr>
            <a:endParaRPr lang="hr-HR" sz="2400" dirty="0">
              <a:solidFill>
                <a:srgbClr val="FF0000"/>
              </a:solidFill>
              <a:cs typeface="Arabic Typesetting" pitchFamily="66" charset="-78"/>
            </a:endParaRPr>
          </a:p>
        </p:txBody>
      </p:sp>
      <p:pic>
        <p:nvPicPr>
          <p:cNvPr id="2050" name="Picture 2" descr="C:\Users\Dell\Desktop\KOCKANJE\preuzmi.jpg"/>
          <p:cNvPicPr>
            <a:picLocks noChangeAspect="1" noChangeArrowheads="1"/>
          </p:cNvPicPr>
          <p:nvPr/>
        </p:nvPicPr>
        <p:blipFill>
          <a:blip r:embed="rId2" cstate="print"/>
          <a:srcRect/>
          <a:stretch>
            <a:fillRect/>
          </a:stretch>
        </p:blipFill>
        <p:spPr bwMode="auto">
          <a:xfrm>
            <a:off x="7164288" y="260648"/>
            <a:ext cx="1425756" cy="1067941"/>
          </a:xfrm>
          <a:prstGeom prst="rect">
            <a:avLst/>
          </a:prstGeom>
          <a:noFill/>
        </p:spPr>
      </p:pic>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Motivacija za kockanjem </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70000" lnSpcReduction="20000"/>
          </a:bodyPr>
          <a:lstStyle/>
          <a:p>
            <a:r>
              <a:rPr lang="hr-HR" dirty="0" smtClean="0">
                <a:latin typeface="MV Boli" pitchFamily="2" charset="0"/>
                <a:cs typeface="MV Boli" pitchFamily="2" charset="0"/>
              </a:rPr>
              <a:t>Istraživanja pokazuju da su ljudi, kada ih se pita za razloge kockanja, najskloniji odgovoriti </a:t>
            </a:r>
            <a:r>
              <a:rPr lang="hr-HR" dirty="0" smtClean="0">
                <a:solidFill>
                  <a:srgbClr val="FF0000"/>
                </a:solidFill>
                <a:latin typeface="MV Boli" pitchFamily="2" charset="0"/>
                <a:cs typeface="MV Boli" pitchFamily="2" charset="0"/>
              </a:rPr>
              <a:t>„kako bih pobijedio“</a:t>
            </a:r>
            <a:r>
              <a:rPr lang="hr-HR" dirty="0" smtClean="0">
                <a:latin typeface="MV Boli" pitchFamily="2" charset="0"/>
                <a:cs typeface="MV Boli" pitchFamily="2" charset="0"/>
              </a:rPr>
              <a:t> ili </a:t>
            </a:r>
            <a:r>
              <a:rPr lang="hr-HR" dirty="0" smtClean="0">
                <a:solidFill>
                  <a:srgbClr val="FF0000"/>
                </a:solidFill>
                <a:latin typeface="MV Boli" pitchFamily="2" charset="0"/>
                <a:cs typeface="MV Boli" pitchFamily="2" charset="0"/>
              </a:rPr>
              <a:t>„kako bih osvojio novac“</a:t>
            </a:r>
            <a:r>
              <a:rPr lang="hr-HR" dirty="0" smtClean="0">
                <a:latin typeface="MV Boli" pitchFamily="2" charset="0"/>
                <a:cs typeface="MV Boli" pitchFamily="2" charset="0"/>
              </a:rPr>
              <a:t> (Productivity Commision, 1999.). </a:t>
            </a:r>
          </a:p>
          <a:p>
            <a:r>
              <a:rPr lang="hr-HR" dirty="0" smtClean="0">
                <a:latin typeface="MV Boli" pitchFamily="2" charset="0"/>
                <a:cs typeface="MV Boli" pitchFamily="2" charset="0"/>
              </a:rPr>
              <a:t>Sveobuhvatan motivacijski model koji, iz antropološke perspektive, predlaže Binde (2009.) sadrži </a:t>
            </a:r>
            <a:r>
              <a:rPr lang="hr-HR" dirty="0" smtClean="0">
                <a:solidFill>
                  <a:srgbClr val="FF0000"/>
                </a:solidFill>
                <a:latin typeface="MV Boli" pitchFamily="2" charset="0"/>
                <a:cs typeface="MV Boli" pitchFamily="2" charset="0"/>
              </a:rPr>
              <a:t>pet glavnih motiva zbog kojih ljudi odlučuju kockati: </a:t>
            </a:r>
            <a:r>
              <a:rPr lang="hr-HR" dirty="0" smtClean="0">
                <a:latin typeface="MV Boli" pitchFamily="2" charset="0"/>
                <a:cs typeface="MV Boli" pitchFamily="2" charset="0"/>
              </a:rPr>
              <a:t>(1) nada da će se osvojiti glavni zgoditak, (2) društvena nagrada (socijalizacija, natjecanje, prestiž koji osigurava dobitak i/ili iskazivanje vještine), (3) intelektualni izazov, (4) promjena raspoloženja (uslijed uzbudljivog karaktera većine igara), te </a:t>
            </a:r>
            <a:r>
              <a:rPr lang="hr-HR" dirty="0" smtClean="0">
                <a:solidFill>
                  <a:srgbClr val="FF0000"/>
                </a:solidFill>
                <a:latin typeface="MV Boli" pitchFamily="2" charset="0"/>
                <a:cs typeface="MV Boli" pitchFamily="2" charset="0"/>
              </a:rPr>
              <a:t>(5) šansa da se pobjedi</a:t>
            </a:r>
            <a:r>
              <a:rPr lang="hr-HR" dirty="0" smtClean="0">
                <a:latin typeface="MV Boli" pitchFamily="2" charset="0"/>
                <a:cs typeface="MV Boli" pitchFamily="2" charset="0"/>
              </a:rPr>
              <a:t>. Autor navodi da prva četiri motiva ne moraju nužno biti zastupljena, te da variraju ovisno o vrsti igre i obilježjima igrača, no da je </a:t>
            </a:r>
            <a:r>
              <a:rPr lang="hr-HR" dirty="0" smtClean="0">
                <a:solidFill>
                  <a:srgbClr val="FF0000"/>
                </a:solidFill>
                <a:latin typeface="MV Boli" pitchFamily="2" charset="0"/>
                <a:cs typeface="MV Boli" pitchFamily="2" charset="0"/>
              </a:rPr>
              <a:t>peti uvijek prisutan i ključan u razumijevanju kockanja. </a:t>
            </a:r>
            <a:endParaRPr lang="hr-HR" dirty="0">
              <a:solidFill>
                <a:srgbClr val="FF0000"/>
              </a:solidFill>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normAutofit fontScale="92500"/>
          </a:bodyPr>
          <a:lstStyle/>
          <a:p>
            <a:r>
              <a:rPr lang="vi-VN" dirty="0" smtClean="0">
                <a:latin typeface="Cambria" pitchFamily="18" charset="0"/>
                <a:cs typeface="MV Boli" pitchFamily="2" charset="0"/>
              </a:rPr>
              <a:t>Povezanost specifične motivacije i rizičnosti kockanja provjeravala se i na uzorcima adolescenata. Tako su </a:t>
            </a:r>
            <a:r>
              <a:rPr lang="vi-VN" dirty="0" smtClean="0">
                <a:solidFill>
                  <a:srgbClr val="FF0000"/>
                </a:solidFill>
                <a:latin typeface="Cambria" pitchFamily="18" charset="0"/>
                <a:cs typeface="MV Boli" pitchFamily="2" charset="0"/>
              </a:rPr>
              <a:t>Gupta i Derevensky </a:t>
            </a:r>
            <a:r>
              <a:rPr lang="vi-VN" dirty="0" smtClean="0">
                <a:latin typeface="Cambria" pitchFamily="18" charset="0"/>
                <a:cs typeface="MV Boli" pitchFamily="2" charset="0"/>
              </a:rPr>
              <a:t>(1998.) utvrdili da su mladima najčešći razlozi za uključivanje u kockanje: </a:t>
            </a:r>
            <a:r>
              <a:rPr lang="vi-VN" dirty="0" smtClean="0">
                <a:solidFill>
                  <a:srgbClr val="FF0000"/>
                </a:solidFill>
                <a:latin typeface="Cambria" pitchFamily="18" charset="0"/>
                <a:cs typeface="MV Boli" pitchFamily="2" charset="0"/>
              </a:rPr>
              <a:t>zabava</a:t>
            </a:r>
            <a:r>
              <a:rPr lang="vi-VN" dirty="0" smtClean="0">
                <a:latin typeface="Cambria" pitchFamily="18" charset="0"/>
                <a:cs typeface="MV Boli" pitchFamily="2" charset="0"/>
              </a:rPr>
              <a:t> (79,5%), </a:t>
            </a:r>
            <a:r>
              <a:rPr lang="vi-VN" dirty="0" smtClean="0">
                <a:solidFill>
                  <a:srgbClr val="FF0000"/>
                </a:solidFill>
                <a:latin typeface="Cambria" pitchFamily="18" charset="0"/>
                <a:cs typeface="MV Boli" pitchFamily="2" charset="0"/>
              </a:rPr>
              <a:t>zarada </a:t>
            </a:r>
            <a:r>
              <a:rPr lang="vi-VN" dirty="0" smtClean="0">
                <a:latin typeface="Cambria" pitchFamily="18" charset="0"/>
                <a:cs typeface="MV Boli" pitchFamily="2" charset="0"/>
              </a:rPr>
              <a:t>(61,9%), </a:t>
            </a:r>
            <a:r>
              <a:rPr lang="vi-VN" dirty="0" smtClean="0">
                <a:solidFill>
                  <a:srgbClr val="FF0000"/>
                </a:solidFill>
                <a:latin typeface="Cambria" pitchFamily="18" charset="0"/>
                <a:cs typeface="MV Boli" pitchFamily="2" charset="0"/>
              </a:rPr>
              <a:t>uzbuđenje</a:t>
            </a:r>
            <a:r>
              <a:rPr lang="vi-VN" dirty="0" smtClean="0">
                <a:latin typeface="Cambria" pitchFamily="18" charset="0"/>
                <a:cs typeface="MV Boli" pitchFamily="2" charset="0"/>
              </a:rPr>
              <a:t> (59,4%), </a:t>
            </a:r>
            <a:r>
              <a:rPr lang="vi-VN" dirty="0" smtClean="0">
                <a:solidFill>
                  <a:srgbClr val="FF0000"/>
                </a:solidFill>
                <a:latin typeface="Cambria" pitchFamily="18" charset="0"/>
                <a:cs typeface="MV Boli" pitchFamily="2" charset="0"/>
              </a:rPr>
              <a:t>socijalizacija</a:t>
            </a:r>
            <a:r>
              <a:rPr lang="vi-VN" dirty="0" smtClean="0">
                <a:latin typeface="Cambria" pitchFamily="18" charset="0"/>
                <a:cs typeface="MV Boli" pitchFamily="2" charset="0"/>
              </a:rPr>
              <a:t> (12,4%), </a:t>
            </a:r>
            <a:r>
              <a:rPr lang="vi-VN" dirty="0" smtClean="0">
                <a:solidFill>
                  <a:srgbClr val="FF0000"/>
                </a:solidFill>
                <a:latin typeface="Cambria" pitchFamily="18" charset="0"/>
                <a:cs typeface="MV Boli" pitchFamily="2" charset="0"/>
              </a:rPr>
              <a:t>opuštanje</a:t>
            </a:r>
            <a:r>
              <a:rPr lang="vi-VN" dirty="0" smtClean="0">
                <a:latin typeface="Cambria" pitchFamily="18" charset="0"/>
                <a:cs typeface="MV Boli" pitchFamily="2" charset="0"/>
              </a:rPr>
              <a:t> (7,6%), </a:t>
            </a:r>
            <a:r>
              <a:rPr lang="vi-VN" dirty="0" smtClean="0">
                <a:solidFill>
                  <a:srgbClr val="FF0000"/>
                </a:solidFill>
                <a:latin typeface="Cambria" pitchFamily="18" charset="0"/>
                <a:cs typeface="MV Boli" pitchFamily="2" charset="0"/>
              </a:rPr>
              <a:t>bijeg od svakodnevnih problema </a:t>
            </a:r>
            <a:r>
              <a:rPr lang="vi-VN" dirty="0" smtClean="0">
                <a:latin typeface="Cambria" pitchFamily="18" charset="0"/>
                <a:cs typeface="MV Boli" pitchFamily="2" charset="0"/>
              </a:rPr>
              <a:t>(3,5%), </a:t>
            </a:r>
            <a:r>
              <a:rPr lang="vi-VN" dirty="0" smtClean="0">
                <a:solidFill>
                  <a:srgbClr val="FF0000"/>
                </a:solidFill>
                <a:latin typeface="Cambria" pitchFamily="18" charset="0"/>
                <a:cs typeface="MV Boli" pitchFamily="2" charset="0"/>
              </a:rPr>
              <a:t>osjećaj zrelosti </a:t>
            </a:r>
            <a:r>
              <a:rPr lang="vi-VN" dirty="0" smtClean="0">
                <a:latin typeface="Cambria" pitchFamily="18" charset="0"/>
                <a:cs typeface="MV Boli" pitchFamily="2" charset="0"/>
              </a:rPr>
              <a:t>(2,6%), </a:t>
            </a:r>
            <a:r>
              <a:rPr lang="vi-VN" dirty="0" smtClean="0">
                <a:solidFill>
                  <a:srgbClr val="FF0000"/>
                </a:solidFill>
                <a:latin typeface="Cambria" pitchFamily="18" charset="0"/>
                <a:cs typeface="MV Boli" pitchFamily="2" charset="0"/>
              </a:rPr>
              <a:t>umanjivanje d</a:t>
            </a:r>
            <a:r>
              <a:rPr lang="hr-HR" dirty="0" smtClean="0">
                <a:solidFill>
                  <a:srgbClr val="FF0000"/>
                </a:solidFill>
                <a:latin typeface="Cambria" pitchFamily="18" charset="0"/>
                <a:cs typeface="MV Boli" pitchFamily="2" charset="0"/>
              </a:rPr>
              <a:t>e</a:t>
            </a:r>
            <a:r>
              <a:rPr lang="vi-VN" dirty="0" smtClean="0">
                <a:solidFill>
                  <a:srgbClr val="FF0000"/>
                </a:solidFill>
                <a:latin typeface="Cambria" pitchFamily="18" charset="0"/>
                <a:cs typeface="MV Boli" pitchFamily="2" charset="0"/>
              </a:rPr>
              <a:t>presije </a:t>
            </a:r>
            <a:r>
              <a:rPr lang="vi-VN" dirty="0" smtClean="0">
                <a:latin typeface="Cambria" pitchFamily="18" charset="0"/>
                <a:cs typeface="MV Boli" pitchFamily="2" charset="0"/>
              </a:rPr>
              <a:t>(2,3%), te </a:t>
            </a:r>
            <a:r>
              <a:rPr lang="vi-VN" dirty="0" smtClean="0">
                <a:solidFill>
                  <a:srgbClr val="FF0000"/>
                </a:solidFill>
                <a:latin typeface="Cambria" pitchFamily="18" charset="0"/>
                <a:cs typeface="MV Boli" pitchFamily="2" charset="0"/>
              </a:rPr>
              <a:t>nošenje s osjećajem usamljenosti </a:t>
            </a:r>
            <a:r>
              <a:rPr lang="vi-VN" dirty="0" smtClean="0">
                <a:latin typeface="Cambria" pitchFamily="18" charset="0"/>
                <a:cs typeface="MV Boli" pitchFamily="2" charset="0"/>
              </a:rPr>
              <a:t>(1%).</a:t>
            </a:r>
            <a:endParaRPr lang="hr-HR" dirty="0">
              <a:latin typeface="Comic Sans MS" pitchFamily="66"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smtClean="0">
                <a:latin typeface="MV Boli" pitchFamily="2" charset="0"/>
                <a:cs typeface="MV Boli" pitchFamily="2" charset="0"/>
              </a:rPr>
              <a:t>mladi iz skupine problematičnih i patoloških kockara razlikuju se u odnosu na društvene kockare na način da su im češće motivi </a:t>
            </a:r>
            <a:r>
              <a:rPr lang="hr-HR" dirty="0" smtClean="0">
                <a:solidFill>
                  <a:srgbClr val="FF0000"/>
                </a:solidFill>
                <a:latin typeface="MV Boli" pitchFamily="2" charset="0"/>
                <a:cs typeface="MV Boli" pitchFamily="2" charset="0"/>
              </a:rPr>
              <a:t>bijeg od problema, nošenje s depresijom i usamljenošću, opuštanje i socijalizacija. </a:t>
            </a:r>
            <a:endParaRPr lang="hr-HR" dirty="0">
              <a:solidFill>
                <a:srgbClr val="FF0000"/>
              </a:solidFill>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Četiri Es problematičnog kockanja</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62500" lnSpcReduction="20000"/>
          </a:bodyPr>
          <a:lstStyle/>
          <a:p>
            <a:r>
              <a:rPr lang="vi-VN" i="1" dirty="0" smtClean="0">
                <a:cs typeface="MV Boli" pitchFamily="2" charset="0"/>
              </a:rPr>
              <a:t>Značajan doprinos stjecanju uvida u razloge i motive kockanja dali su autori Rockloff i Dyerova (2006.) kroz model koji su nazvali „Četiri Es problematičnog </a:t>
            </a:r>
            <a:r>
              <a:rPr lang="vi-VN" i="1" dirty="0" smtClean="0"/>
              <a:t>kockanja“ (eng. The four Es of Problem Gambling, op.a.). </a:t>
            </a:r>
            <a:endParaRPr lang="hr-HR" i="1" dirty="0" smtClean="0"/>
          </a:p>
          <a:p>
            <a:r>
              <a:rPr lang="vi-VN" i="1" dirty="0" smtClean="0"/>
              <a:t>Njihov glavni cilj bio je identificirati rizik za razvoj problematičnog kockanja iz psihološke perspektive krenuvši od činjenice da su vodeće mjere rizičnosti kockanja prvenstveno dijagnostički instrumenti koji identificiraju problem, ali imaju ograničenu vrijednost u utvrđivanju uzorka problema. </a:t>
            </a:r>
            <a:endParaRPr lang="hr-HR" i="1" dirty="0" smtClean="0"/>
          </a:p>
          <a:p>
            <a:r>
              <a:rPr lang="vi-VN" i="1" dirty="0" smtClean="0"/>
              <a:t>Konstrukcija instrumenta sastojala se od nekoliko faza, da bi instrument u konačnici sadržavao četrdeset čestica koje se sadržajno dijele u </a:t>
            </a:r>
            <a:r>
              <a:rPr lang="vi-VN" i="1" dirty="0" smtClean="0">
                <a:solidFill>
                  <a:srgbClr val="FF0000"/>
                </a:solidFill>
              </a:rPr>
              <a:t>četiri skupine motiva</a:t>
            </a:r>
            <a:r>
              <a:rPr lang="vi-VN" i="1" dirty="0" smtClean="0"/>
              <a:t>: (1) bijeg / </a:t>
            </a:r>
            <a:r>
              <a:rPr lang="vi-VN" i="1" dirty="0" smtClean="0">
                <a:solidFill>
                  <a:srgbClr val="FF0000"/>
                </a:solidFill>
              </a:rPr>
              <a:t>Escape </a:t>
            </a:r>
            <a:r>
              <a:rPr lang="vi-VN" i="1" dirty="0" smtClean="0"/>
              <a:t>(izbjegavanje socijalne interakcije), (2) poštovanje / </a:t>
            </a:r>
            <a:r>
              <a:rPr lang="vi-VN" i="1" dirty="0" smtClean="0">
                <a:solidFill>
                  <a:srgbClr val="FF0000"/>
                </a:solidFill>
              </a:rPr>
              <a:t>Esteem </a:t>
            </a:r>
            <a:r>
              <a:rPr lang="vi-VN" i="1" dirty="0" smtClean="0"/>
              <a:t>(izbjegavanje negativne samoprocjene), (3) neumjerenost / </a:t>
            </a:r>
            <a:r>
              <a:rPr lang="vi-VN" i="1" dirty="0" smtClean="0">
                <a:solidFill>
                  <a:srgbClr val="FF0000"/>
                </a:solidFill>
              </a:rPr>
              <a:t>Excess</a:t>
            </a:r>
            <a:r>
              <a:rPr lang="vi-VN" i="1" dirty="0" smtClean="0"/>
              <a:t> (neuspjeh odolijevanju vlastitim impulsima tj. impulzivnost) i (4) uzbuđenje / </a:t>
            </a:r>
            <a:r>
              <a:rPr lang="vi-VN" i="1" dirty="0" smtClean="0">
                <a:solidFill>
                  <a:srgbClr val="FF0000"/>
                </a:solidFill>
              </a:rPr>
              <a:t>Excitement</a:t>
            </a:r>
            <a:r>
              <a:rPr lang="vi-VN" i="1" dirty="0" smtClean="0"/>
              <a:t> (aktivnost usmjerena oslobađanju od dosade). </a:t>
            </a:r>
            <a:endParaRPr lang="hr-HR" i="1" dirty="0"/>
          </a:p>
        </p:txBody>
      </p:sp>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fontScale="77500" lnSpcReduction="20000"/>
          </a:bodyPr>
          <a:lstStyle/>
          <a:p>
            <a:pPr>
              <a:lnSpc>
                <a:spcPct val="120000"/>
              </a:lnSpc>
              <a:spcBef>
                <a:spcPts val="0"/>
              </a:spcBef>
            </a:pPr>
            <a:r>
              <a:rPr lang="vi-VN" i="1" dirty="0" smtClean="0">
                <a:latin typeface="Cambria" pitchFamily="18" charset="0"/>
                <a:cs typeface="MV Boli" pitchFamily="2" charset="0"/>
              </a:rPr>
              <a:t>Ladouceur (2004a.) je predložio je tri šire kategorije iracionalnih uvjerenja povezanih s kockanjem: </a:t>
            </a:r>
            <a:r>
              <a:rPr lang="vi-VN" i="1" dirty="0" smtClean="0">
                <a:solidFill>
                  <a:srgbClr val="FF0000"/>
                </a:solidFill>
                <a:latin typeface="Cambria" pitchFamily="18" charset="0"/>
                <a:cs typeface="MV Boli" pitchFamily="2" charset="0"/>
              </a:rPr>
              <a:t>(1)</a:t>
            </a:r>
            <a:r>
              <a:rPr lang="vi-VN" i="1" dirty="0" smtClean="0">
                <a:latin typeface="Cambria" pitchFamily="18" charset="0"/>
                <a:cs typeface="MV Boli" pitchFamily="2" charset="0"/>
              </a:rPr>
              <a:t> kriva percepcija nezavisnosti događaja (neprihvaćanje i nerazumijevanje slučajnosti) čiji je najbolji primjer „</a:t>
            </a:r>
            <a:r>
              <a:rPr lang="vi-VN" i="1" dirty="0" smtClean="0">
                <a:solidFill>
                  <a:srgbClr val="FF0000"/>
                </a:solidFill>
                <a:latin typeface="Cambria" pitchFamily="18" charset="0"/>
                <a:cs typeface="MV Boli" pitchFamily="2" charset="0"/>
              </a:rPr>
              <a:t>kockarska pogreška</a:t>
            </a:r>
            <a:r>
              <a:rPr lang="vi-VN" i="1" dirty="0" smtClean="0">
                <a:latin typeface="Cambria" pitchFamily="18" charset="0"/>
                <a:cs typeface="MV Boli" pitchFamily="2" charset="0"/>
              </a:rPr>
              <a:t>“, odnosno uvjerenje da je nakon serije gubitaka veća vjerojatnost da će se dogoditi dobitak (Ladouceur, 2004b.), </a:t>
            </a:r>
            <a:r>
              <a:rPr lang="vi-VN" i="1" dirty="0" smtClean="0">
                <a:solidFill>
                  <a:srgbClr val="FF0000"/>
                </a:solidFill>
                <a:latin typeface="Cambria" pitchFamily="18" charset="0"/>
                <a:cs typeface="MV Boli" pitchFamily="2" charset="0"/>
              </a:rPr>
              <a:t>(2)</a:t>
            </a:r>
            <a:r>
              <a:rPr lang="vi-VN" i="1" dirty="0" smtClean="0">
                <a:latin typeface="Cambria" pitchFamily="18" charset="0"/>
                <a:cs typeface="MV Boli" pitchFamily="2" charset="0"/>
              </a:rPr>
              <a:t> </a:t>
            </a:r>
            <a:r>
              <a:rPr lang="vi-VN" i="1" dirty="0" smtClean="0">
                <a:solidFill>
                  <a:srgbClr val="FF0000"/>
                </a:solidFill>
                <a:latin typeface="Cambria" pitchFamily="18" charset="0"/>
                <a:cs typeface="MV Boli" pitchFamily="2" charset="0"/>
              </a:rPr>
              <a:t>iluzija kontrole </a:t>
            </a:r>
            <a:r>
              <a:rPr lang="vi-VN" i="1" dirty="0" smtClean="0">
                <a:latin typeface="Cambria" pitchFamily="18" charset="0"/>
                <a:cs typeface="MV Boli" pitchFamily="2" charset="0"/>
              </a:rPr>
              <a:t>koju karakterizira pripisivanje ishoda igre vlastitim postupcima (npr. korištenje određene strategije), </a:t>
            </a:r>
            <a:r>
              <a:rPr lang="vi-VN" i="1" dirty="0" smtClean="0">
                <a:solidFill>
                  <a:srgbClr val="FF0000"/>
                </a:solidFill>
                <a:latin typeface="Cambria" pitchFamily="18" charset="0"/>
                <a:cs typeface="MV Boli" pitchFamily="2" charset="0"/>
              </a:rPr>
              <a:t>(3) praznovjerje</a:t>
            </a:r>
            <a:r>
              <a:rPr lang="vi-VN" i="1" dirty="0" smtClean="0">
                <a:latin typeface="Cambria" pitchFamily="18" charset="0"/>
                <a:cs typeface="MV Boli" pitchFamily="2" charset="0"/>
              </a:rPr>
              <a:t>, odnosno sklonost uvjerenju da određena nekockarska ponašanja (npr. nošenje sretne majice) utječu na ishod igre (Ladouceur i sur., 2002., prema Miller i Currie, 2008.). </a:t>
            </a:r>
            <a:endParaRPr lang="hr-HR" i="1" dirty="0">
              <a:latin typeface="Cambria" pitchFamily="18"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Uloga praznovjerja u kockanju</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85000" lnSpcReduction="20000"/>
          </a:bodyPr>
          <a:lstStyle/>
          <a:p>
            <a:r>
              <a:rPr lang="hr-HR" dirty="0" smtClean="0">
                <a:latin typeface="MV Boli" pitchFamily="2" charset="0"/>
                <a:cs typeface="MV Boli" pitchFamily="2" charset="0"/>
              </a:rPr>
              <a:t>Što se tiče adolescenata, </a:t>
            </a:r>
            <a:r>
              <a:rPr lang="hr-HR" dirty="0" smtClean="0">
                <a:solidFill>
                  <a:srgbClr val="FF0000"/>
                </a:solidFill>
                <a:latin typeface="MV Boli" pitchFamily="2" charset="0"/>
                <a:cs typeface="MV Boli" pitchFamily="2" charset="0"/>
              </a:rPr>
              <a:t>Moore i Ohtsuka (1999.) </a:t>
            </a:r>
            <a:r>
              <a:rPr lang="hr-HR" dirty="0" smtClean="0">
                <a:latin typeface="MV Boli" pitchFamily="2" charset="0"/>
                <a:cs typeface="MV Boli" pitchFamily="2" charset="0"/>
              </a:rPr>
              <a:t>proveli su istraživanje koje je za cilj imalo utvrditi povezanost dvaju tipa kontrole: </a:t>
            </a:r>
            <a:r>
              <a:rPr lang="hr-HR" dirty="0" smtClean="0">
                <a:solidFill>
                  <a:srgbClr val="FF0000"/>
                </a:solidFill>
                <a:latin typeface="MV Boli" pitchFamily="2" charset="0"/>
                <a:cs typeface="MV Boli" pitchFamily="2" charset="0"/>
              </a:rPr>
              <a:t>(a) iluzija kontrole i (b) unutarnji lokus kontrole s rizičnosti kockanja. </a:t>
            </a:r>
            <a:r>
              <a:rPr lang="hr-HR" dirty="0" smtClean="0">
                <a:latin typeface="MV Boli" pitchFamily="2" charset="0"/>
                <a:cs typeface="MV Boli" pitchFamily="2" charset="0"/>
              </a:rPr>
              <a:t>Na uzorku od 1.017 mladih u dobi od 14 do 25 godina pronašli su snažnu povezanost iracionalnih uvjerenja i problematičnog kockanja. Mladi koji zadovoljavaju SOGS-RA kriterije za problematično kockanje vjeruju da će im </a:t>
            </a:r>
            <a:r>
              <a:rPr lang="hr-HR" dirty="0" smtClean="0">
                <a:solidFill>
                  <a:srgbClr val="FF0000"/>
                </a:solidFill>
                <a:latin typeface="MV Boli" pitchFamily="2" charset="0"/>
                <a:cs typeface="MV Boli" pitchFamily="2" charset="0"/>
              </a:rPr>
              <a:t>kockanje donijeti zaradu, vjeruju u mogućnost upravljanja rezultatom, te da mogu pobijediti sustav. </a:t>
            </a:r>
            <a:endParaRPr lang="hr-HR" dirty="0">
              <a:solidFill>
                <a:srgbClr val="FF0000"/>
              </a:solidFill>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772400" cy="914400"/>
          </a:xfrm>
        </p:spPr>
        <p:txBody>
          <a:bodyPr/>
          <a:lstStyle/>
          <a:p>
            <a:r>
              <a:rPr lang="hr-HR" dirty="0" smtClean="0">
                <a:solidFill>
                  <a:srgbClr val="FF0000"/>
                </a:solidFill>
                <a:latin typeface="MV Boli" pitchFamily="2" charset="0"/>
                <a:cs typeface="MV Boli" pitchFamily="2" charset="0"/>
              </a:rPr>
              <a:t>Utjecaj znanja o vjerojatnosti </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a:xfrm>
            <a:off x="899592" y="1340768"/>
            <a:ext cx="7772400" cy="4572000"/>
          </a:xfrm>
        </p:spPr>
        <p:txBody>
          <a:bodyPr>
            <a:noAutofit/>
          </a:bodyPr>
          <a:lstStyle/>
          <a:p>
            <a:pPr>
              <a:lnSpc>
                <a:spcPct val="170000"/>
              </a:lnSpc>
              <a:spcBef>
                <a:spcPts val="0"/>
              </a:spcBef>
            </a:pPr>
            <a:r>
              <a:rPr lang="vi-VN" sz="1400" i="1" dirty="0" smtClean="0">
                <a:cs typeface="MV Boli" pitchFamily="2" charset="0"/>
              </a:rPr>
              <a:t>Utjecaj znanja o vjerojatnosti na samo kockarsko ponašanje studenata ispitali su Williams i Connolly (2006.) na uzorku studenata (N=470). Skupini od njih 198 na predavanjima u sklopu kolegija iz statistike objašnjavali su teoriju vjerojatnosti kroz primjere kockanja. Prva kontrolna skupina (N=134) slušala je generička predavanja o vjerojatnosti, a druga kontrolna skupina (N=138) uopće nije pohađala satove o vjerojatnosti. Šest mjeseci kasnije, eksperimentalna skupina pokazala je superiorno znanje i vještine u računanju vjerojatnosti u zadacima vezanim uz kockanje kao i bolje razumijevanje zabluda o kockanju. No, suprotno očekivanom, nije utvrđena povezanost više razine znanja s ponašanjem tj. s vremenom i novcem utrošenim na kockanje, vjerojatnošću da će se uključiti u kockarske aktivnosti i vjerojatnošću da će razviti štetne psihosocijalne posljedice. Na temelju ovakvih spoznaja možemo povući paralelu s drugim vrstama ovisnosti kod kojih, iz dugogodišnjeg iskustva, znamo da samo pružanje informacija tj. znanje o štetnosti nema efekta na promjenu ponašanja, te da u </a:t>
            </a:r>
            <a:r>
              <a:rPr lang="vi-VN" sz="1400" i="1" dirty="0" smtClean="0">
                <a:solidFill>
                  <a:srgbClr val="FF0000"/>
                </a:solidFill>
                <a:cs typeface="MV Boli" pitchFamily="2" charset="0"/>
              </a:rPr>
              <a:t>učinkovite programe usmjerene na prevenciju ili promjenu ponašanja moramo uključiti i druge elemente kao što su socijalno i emocionalno učenje. </a:t>
            </a:r>
            <a:endParaRPr lang="hr-HR" sz="1400" i="1" dirty="0">
              <a:solidFill>
                <a:srgbClr val="FF0000"/>
              </a:solidFill>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3200" dirty="0" smtClean="0">
                <a:solidFill>
                  <a:srgbClr val="FF0000"/>
                </a:solidFill>
                <a:latin typeface="MV Boli" pitchFamily="2" charset="0"/>
                <a:cs typeface="MV Boli" pitchFamily="2" charset="0"/>
              </a:rPr>
              <a:t>Preventivni program kockanja mladih “Tko zapravo pobjeđuje?</a:t>
            </a:r>
            <a:endParaRPr lang="hr-HR" sz="32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77500" lnSpcReduction="20000"/>
          </a:bodyPr>
          <a:lstStyle/>
          <a:p>
            <a:r>
              <a:rPr lang="hr-HR" dirty="0" smtClean="0">
                <a:latin typeface="MV Boli" pitchFamily="2" charset="0"/>
                <a:cs typeface="MV Boli" pitchFamily="2" charset="0"/>
              </a:rPr>
              <a:t>6 tematskih cjelina (90 min.): </a:t>
            </a:r>
          </a:p>
          <a:p>
            <a:pPr lvl="1"/>
            <a:r>
              <a:rPr lang="hr-HR" dirty="0" smtClean="0">
                <a:latin typeface="MV Boli" pitchFamily="2" charset="0"/>
                <a:cs typeface="MV Boli" pitchFamily="2" charset="0"/>
              </a:rPr>
              <a:t>Uvod (upoznavanje s učenicima i upoznavanje učenika s temom)</a:t>
            </a:r>
          </a:p>
          <a:p>
            <a:pPr lvl="1"/>
            <a:r>
              <a:rPr lang="hr-HR" dirty="0" smtClean="0">
                <a:latin typeface="MV Boli" pitchFamily="2" charset="0"/>
                <a:cs typeface="MV Boli" pitchFamily="2" charset="0"/>
              </a:rPr>
              <a:t>Znanje o konceptima šanse i vjerojatnosti u igrama na sreću</a:t>
            </a:r>
          </a:p>
          <a:p>
            <a:pPr lvl="1"/>
            <a:r>
              <a:rPr lang="hr-HR" dirty="0" smtClean="0">
                <a:latin typeface="MV Boli" pitchFamily="2" charset="0"/>
                <a:cs typeface="MV Boli" pitchFamily="2" charset="0"/>
              </a:rPr>
              <a:t>Upoznavanje s pozitivnim i negativnim posljedicama kockanja, kao i odnosa prema igrama na sreću</a:t>
            </a:r>
          </a:p>
          <a:p>
            <a:pPr lvl="1"/>
            <a:r>
              <a:rPr lang="hr-HR" dirty="0" smtClean="0">
                <a:latin typeface="MV Boli" pitchFamily="2" charset="0"/>
                <a:cs typeface="MV Boli" pitchFamily="2" charset="0"/>
              </a:rPr>
              <a:t>Vještine rješavanja problema</a:t>
            </a:r>
          </a:p>
          <a:p>
            <a:pPr lvl="1"/>
            <a:r>
              <a:rPr lang="hr-HR" dirty="0" smtClean="0">
                <a:latin typeface="MV Boli" pitchFamily="2" charset="0"/>
                <a:cs typeface="MV Boli" pitchFamily="2" charset="0"/>
              </a:rPr>
              <a:t>Vještine odolijevanja vršnjačkom pritisku</a:t>
            </a:r>
          </a:p>
          <a:p>
            <a:pPr lvl="1"/>
            <a:r>
              <a:rPr lang="hr-HR" dirty="0" smtClean="0">
                <a:latin typeface="MV Boli" pitchFamily="2" charset="0"/>
                <a:cs typeface="MV Boli" pitchFamily="2" charset="0"/>
              </a:rPr>
              <a:t>Sažimanje i integracija naučenog na radionicama</a:t>
            </a:r>
          </a:p>
          <a:p>
            <a:pPr lvl="1">
              <a:buNone/>
            </a:pPr>
            <a:r>
              <a:rPr lang="hr-HR" dirty="0" smtClean="0">
                <a:latin typeface="MV Boli" pitchFamily="2" charset="0"/>
                <a:cs typeface="MV Boli" pitchFamily="2" charset="0"/>
              </a:rPr>
              <a:t>+ predavanje za roditelje</a:t>
            </a:r>
            <a:endParaRPr lang="hr-HR" dirty="0" smtClean="0">
              <a:latin typeface="MV Boli" pitchFamily="2" charset="0"/>
              <a:cs typeface="MV Boli" pitchFamily="2" charset="0"/>
            </a:endParaRPr>
          </a:p>
          <a:p>
            <a:r>
              <a:rPr lang="hr-HR" dirty="0" smtClean="0">
                <a:latin typeface="MV Boli" pitchFamily="2" charset="0"/>
                <a:cs typeface="MV Boli" pitchFamily="2" charset="0"/>
              </a:rPr>
              <a:t>Opći cilj: prevencija kockanja i klađenja maloljetnika te razvoj ispravnog odnosa prema igrama na sreću kao i osobno odgovornog ponašanja u ovom području</a:t>
            </a:r>
          </a:p>
          <a:p>
            <a:pPr>
              <a:buNone/>
            </a:pPr>
            <a:endParaRPr lang="hr-HR" dirty="0" smtClean="0">
              <a:latin typeface="MV Boli" pitchFamily="2" charset="0"/>
              <a:cs typeface="MV Boli" pitchFamily="2" charset="0"/>
            </a:endParaRPr>
          </a:p>
          <a:p>
            <a:pPr>
              <a:buNone/>
            </a:pPr>
            <a:endParaRPr lang="hr-HR" dirty="0" smtClean="0">
              <a:latin typeface="MV Boli" pitchFamily="2" charset="0"/>
              <a:cs typeface="MV Boli" pitchFamily="2" charset="0"/>
            </a:endParaRPr>
          </a:p>
          <a:p>
            <a:endParaRPr lang="hr-HR" dirty="0"/>
          </a:p>
        </p:txBody>
      </p:sp>
    </p:spTree>
  </p:cSld>
  <p:clrMapOvr>
    <a:masterClrMapping/>
  </p:clrMapOvr>
  <p:transition>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Implementacija programa</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77500" lnSpcReduction="20000"/>
          </a:bodyPr>
          <a:lstStyle/>
          <a:p>
            <a:r>
              <a:rPr lang="hr-HR" dirty="0" smtClean="0">
                <a:latin typeface="MV Boli" pitchFamily="2" charset="0"/>
                <a:cs typeface="MV Boli" pitchFamily="2" charset="0"/>
              </a:rPr>
              <a:t>III. Gimnazija i Škola za cestovni promet  (4 razreda – dva prva i dva druga)</a:t>
            </a:r>
          </a:p>
          <a:p>
            <a:r>
              <a:rPr lang="hr-HR" dirty="0" smtClean="0">
                <a:latin typeface="MV Boli" pitchFamily="2" charset="0"/>
                <a:cs typeface="MV Boli" pitchFamily="2" charset="0"/>
              </a:rPr>
              <a:t>Evaluacija programa: </a:t>
            </a:r>
          </a:p>
          <a:p>
            <a:pPr lvl="1"/>
            <a:r>
              <a:rPr lang="hr-HR" dirty="0" smtClean="0">
                <a:latin typeface="MV Boli" pitchFamily="2" charset="0"/>
                <a:cs typeface="MV Boli" pitchFamily="2" charset="0"/>
              </a:rPr>
              <a:t>Poboljšano znanje mladih o kockanju i posljedicama kockanja</a:t>
            </a:r>
          </a:p>
          <a:p>
            <a:pPr lvl="1"/>
            <a:r>
              <a:rPr lang="hr-HR" dirty="0" smtClean="0">
                <a:latin typeface="MV Boli" pitchFamily="2" charset="0"/>
                <a:cs typeface="MV Boli" pitchFamily="2" charset="0"/>
              </a:rPr>
              <a:t>Poboljšana statistička znanja o šansama i vjerojatnostima te konceptima u podlozi igara na sreću</a:t>
            </a:r>
          </a:p>
          <a:p>
            <a:pPr lvl="1"/>
            <a:r>
              <a:rPr lang="hr-HR" dirty="0" smtClean="0">
                <a:latin typeface="MV Boli" pitchFamily="2" charset="0"/>
                <a:cs typeface="MV Boli" pitchFamily="2" charset="0"/>
              </a:rPr>
              <a:t>Smanjena kognitivna distorzija povezana s kockanjem</a:t>
            </a:r>
          </a:p>
          <a:p>
            <a:pPr lvl="1"/>
            <a:r>
              <a:rPr lang="hr-HR" dirty="0" smtClean="0">
                <a:latin typeface="MV Boli" pitchFamily="2" charset="0"/>
                <a:cs typeface="MV Boli" pitchFamily="2" charset="0"/>
              </a:rPr>
              <a:t>Unaprijeđene vještine rješavanja problema i donošenja odluka te vještine odupiranja vršnjačkom pritisku</a:t>
            </a:r>
          </a:p>
          <a:p>
            <a:pPr lvl="1"/>
            <a:r>
              <a:rPr lang="hr-HR" dirty="0" smtClean="0">
                <a:latin typeface="MV Boli" pitchFamily="2" charset="0"/>
                <a:cs typeface="MV Boli" pitchFamily="2" charset="0"/>
              </a:rPr>
              <a:t>Osnažen osjećaj opće samo-efikasnosti za nošenje sa životnim situacijama </a:t>
            </a:r>
          </a:p>
          <a:p>
            <a:pPr lvl="1">
              <a:buNone/>
            </a:pPr>
            <a:endParaRPr lang="hr-HR" dirty="0" smtClean="0">
              <a:latin typeface="MV Boli" pitchFamily="2" charset="0"/>
              <a:cs typeface="MV Boli" pitchFamily="2" charset="0"/>
            </a:endParaRPr>
          </a:p>
          <a:p>
            <a:pPr lvl="1">
              <a:buNone/>
            </a:pPr>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i="1" dirty="0" smtClean="0">
                <a:latin typeface="MV Boli" pitchFamily="2" charset="0"/>
                <a:cs typeface="MV Boli" pitchFamily="2" charset="0"/>
              </a:rPr>
              <a:t>Evaluacija programa </a:t>
            </a:r>
            <a:endParaRPr lang="hr-HR" i="1" dirty="0">
              <a:latin typeface="MV Boli" pitchFamily="2" charset="0"/>
              <a:cs typeface="MV Boli" pitchFamily="2" charset="0"/>
            </a:endParaRPr>
          </a:p>
        </p:txBody>
      </p:sp>
      <p:sp>
        <p:nvSpPr>
          <p:cNvPr id="3" name="Content Placeholder 2"/>
          <p:cNvSpPr>
            <a:spLocks noGrp="1"/>
          </p:cNvSpPr>
          <p:nvPr>
            <p:ph idx="1"/>
          </p:nvPr>
        </p:nvSpPr>
        <p:spPr/>
        <p:txBody>
          <a:bodyPr/>
          <a:lstStyle/>
          <a:p>
            <a:r>
              <a:rPr lang="hr-HR" dirty="0" smtClean="0">
                <a:latin typeface="MV Boli" pitchFamily="2" charset="0"/>
                <a:cs typeface="MV Boli" pitchFamily="2" charset="0"/>
              </a:rPr>
              <a:t>SWOT analiza </a:t>
            </a:r>
            <a:r>
              <a:rPr lang="hr-HR" sz="1400" dirty="0" smtClean="0">
                <a:latin typeface="MV Boli" pitchFamily="2" charset="0"/>
                <a:cs typeface="MV Boli" pitchFamily="2" charset="0"/>
              </a:rPr>
              <a:t>(</a:t>
            </a:r>
            <a:r>
              <a:rPr lang="hr-HR" sz="1400" dirty="0" smtClean="0"/>
              <a:t> </a:t>
            </a:r>
            <a:r>
              <a:rPr lang="hr-HR" sz="1400" i="1" dirty="0" smtClean="0"/>
              <a:t>Strengths</a:t>
            </a:r>
            <a:r>
              <a:rPr lang="hr-HR" sz="1400" dirty="0" smtClean="0"/>
              <a:t> </a:t>
            </a:r>
            <a:r>
              <a:rPr lang="hr-HR" sz="1400" dirty="0" smtClean="0"/>
              <a:t>,</a:t>
            </a:r>
            <a:r>
              <a:rPr lang="hr-HR" sz="1400" i="1" dirty="0" smtClean="0"/>
              <a:t>Weaknesses</a:t>
            </a:r>
            <a:r>
              <a:rPr lang="hr-HR" sz="1400" dirty="0" smtClean="0"/>
              <a:t> , </a:t>
            </a:r>
            <a:r>
              <a:rPr lang="hr-HR" sz="1400" i="1" dirty="0" smtClean="0"/>
              <a:t>Opportunities</a:t>
            </a:r>
            <a:r>
              <a:rPr lang="hr-HR" sz="1400" dirty="0" smtClean="0"/>
              <a:t>, </a:t>
            </a:r>
            <a:r>
              <a:rPr lang="hr-HR" sz="1400" i="1" dirty="0" smtClean="0"/>
              <a:t>Threats): </a:t>
            </a:r>
            <a:endParaRPr lang="hr-HR" sz="1400" dirty="0" smtClean="0"/>
          </a:p>
          <a:p>
            <a:r>
              <a:rPr lang="hr-HR" dirty="0" smtClean="0">
                <a:latin typeface="MV Boli" pitchFamily="2" charset="0"/>
                <a:cs typeface="MV Boli" pitchFamily="2" charset="0"/>
              </a:rPr>
              <a:t>S: evidence-based program, samoodrživa implementacija u budućnosti...</a:t>
            </a:r>
          </a:p>
          <a:p>
            <a:r>
              <a:rPr lang="hr-HR" dirty="0" smtClean="0">
                <a:latin typeface="MV Boli" pitchFamily="2" charset="0"/>
                <a:cs typeface="MV Boli" pitchFamily="2" charset="0"/>
              </a:rPr>
              <a:t>W: organizacijski zahtjevno, dodatno opterećenje za školski program...</a:t>
            </a:r>
          </a:p>
          <a:p>
            <a:r>
              <a:rPr lang="hr-HR" dirty="0" smtClean="0">
                <a:latin typeface="MV Boli" pitchFamily="2" charset="0"/>
                <a:cs typeface="MV Boli" pitchFamily="2" charset="0"/>
              </a:rPr>
              <a:t>O: podizanje svijesti stručnjaka, neposredan utjecaj na mlade...</a:t>
            </a:r>
          </a:p>
          <a:p>
            <a:r>
              <a:rPr lang="hr-HR" dirty="0" smtClean="0">
                <a:latin typeface="MV Boli" pitchFamily="2" charset="0"/>
                <a:cs typeface="MV Boli" pitchFamily="2" charset="0"/>
              </a:rPr>
              <a:t>T: financiranje programa...</a:t>
            </a:r>
          </a:p>
          <a:p>
            <a:endParaRPr lang="hr-HR" dirty="0" smtClean="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7931224" cy="1093808"/>
          </a:xfrm>
        </p:spPr>
        <p:txBody>
          <a:bodyPr/>
          <a:lstStyle/>
          <a:p>
            <a:r>
              <a:rPr lang="hr-HR" sz="2800" dirty="0" smtClean="0">
                <a:solidFill>
                  <a:srgbClr val="FF0000"/>
                </a:solidFill>
                <a:latin typeface="MV Boli" pitchFamily="2" charset="0"/>
                <a:ea typeface="Batang" pitchFamily="18" charset="-127"/>
                <a:cs typeface="MV Boli" pitchFamily="2" charset="0"/>
              </a:rPr>
              <a:t>Zakon o priređivanju igara na sreću i nagradnih igara</a:t>
            </a:r>
            <a:endParaRPr lang="hr-HR" sz="2800" dirty="0">
              <a:solidFill>
                <a:srgbClr val="FF0000"/>
              </a:solidFill>
              <a:latin typeface="MV Boli" pitchFamily="2" charset="0"/>
              <a:ea typeface="Batang" pitchFamily="18" charset="-127"/>
              <a:cs typeface="MV Boli" pitchFamily="2" charset="0"/>
            </a:endParaRPr>
          </a:p>
        </p:txBody>
      </p:sp>
      <p:sp>
        <p:nvSpPr>
          <p:cNvPr id="3" name="Content Placeholder 2"/>
          <p:cNvSpPr>
            <a:spLocks noGrp="1"/>
          </p:cNvSpPr>
          <p:nvPr>
            <p:ph idx="1"/>
          </p:nvPr>
        </p:nvSpPr>
        <p:spPr/>
        <p:txBody>
          <a:bodyPr>
            <a:normAutofit fontScale="77500" lnSpcReduction="20000"/>
          </a:bodyPr>
          <a:lstStyle/>
          <a:p>
            <a:pPr lvl="0"/>
            <a:r>
              <a:rPr lang="hr-HR" dirty="0" smtClean="0">
                <a:latin typeface="MV Boli" pitchFamily="2" charset="0"/>
                <a:cs typeface="MV Boli" pitchFamily="2" charset="0"/>
              </a:rPr>
              <a:t>Čl.1. st. 1. Zakona: Igrom na sreću smatra se igra u kojoj se sudionicima pruža mogućnost stjecanja dobitka u novcu, stvarima ili pravima, pri čemu krajnji ishod igre ovisi o slučaju ili nekom drugom neizvjesnom događaju (NN 87/09)</a:t>
            </a:r>
          </a:p>
          <a:p>
            <a:pPr lvl="0"/>
            <a:r>
              <a:rPr lang="hr-HR" dirty="0" smtClean="0">
                <a:latin typeface="MV Boli" pitchFamily="2" charset="0"/>
                <a:cs typeface="MV Boli" pitchFamily="2" charset="0"/>
              </a:rPr>
              <a:t>Isti Zakon kao igre na sreću, odnosno kockarske igre, navodi: </a:t>
            </a:r>
            <a:r>
              <a:rPr lang="hr-HR" dirty="0" smtClean="0">
                <a:solidFill>
                  <a:srgbClr val="FF0000"/>
                </a:solidFill>
                <a:latin typeface="MV Boli" pitchFamily="2" charset="0"/>
                <a:cs typeface="MV Boli" pitchFamily="2" charset="0"/>
              </a:rPr>
              <a:t>(1) lutrijske igre, (2) igre u kasinima, (3) igre klađenja, te (4) igre na sreću na automatima. </a:t>
            </a:r>
          </a:p>
          <a:p>
            <a:pPr lvl="0"/>
            <a:r>
              <a:rPr lang="hr-HR" dirty="0" smtClean="0">
                <a:latin typeface="MV Boli" pitchFamily="2" charset="0"/>
                <a:cs typeface="MV Boli" pitchFamily="2" charset="0"/>
              </a:rPr>
              <a:t>Iz navedenog je vidljivo da sve definicije sadrže neke zajedničke elemente kao što su </a:t>
            </a:r>
            <a:r>
              <a:rPr lang="hr-HR" dirty="0" smtClean="0">
                <a:solidFill>
                  <a:srgbClr val="FF0000"/>
                </a:solidFill>
                <a:latin typeface="MV Boli" pitchFamily="2" charset="0"/>
                <a:cs typeface="MV Boli" pitchFamily="2" charset="0"/>
              </a:rPr>
              <a:t>ulaganje, neizvjesnot ishoda, te postojanje rizika. </a:t>
            </a:r>
          </a:p>
          <a:p>
            <a:pPr lvl="0"/>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i="1" dirty="0" smtClean="0">
                <a:latin typeface="MV Boli" pitchFamily="2" charset="0"/>
                <a:cs typeface="MV Boli" pitchFamily="2" charset="0"/>
              </a:rPr>
              <a:t>Dok čekamo program...</a:t>
            </a:r>
            <a:endParaRPr lang="hr-HR" i="1" dirty="0">
              <a:latin typeface="MV Boli" pitchFamily="2" charset="0"/>
              <a:cs typeface="MV Boli" pitchFamily="2" charset="0"/>
            </a:endParaRPr>
          </a:p>
        </p:txBody>
      </p:sp>
      <p:sp>
        <p:nvSpPr>
          <p:cNvPr id="3" name="Content Placeholder 2"/>
          <p:cNvSpPr>
            <a:spLocks noGrp="1"/>
          </p:cNvSpPr>
          <p:nvPr>
            <p:ph idx="1"/>
          </p:nvPr>
        </p:nvSpPr>
        <p:spPr/>
        <p:txBody>
          <a:bodyPr/>
          <a:lstStyle/>
          <a:p>
            <a:r>
              <a:rPr lang="hr-HR" dirty="0" smtClean="0">
                <a:hlinkClick r:id="rId2"/>
              </a:rPr>
              <a:t>http://www.nrepp.samhsa.gov</a:t>
            </a:r>
            <a:r>
              <a:rPr lang="hr-HR" dirty="0" smtClean="0">
                <a:hlinkClick r:id="rId2"/>
              </a:rPr>
              <a:t>/</a:t>
            </a:r>
            <a:endParaRPr lang="hr-HR" dirty="0" smtClean="0"/>
          </a:p>
          <a:p>
            <a:r>
              <a:rPr lang="hr-HR" dirty="0" smtClean="0">
                <a:hlinkClick r:id="rId3"/>
              </a:rPr>
              <a:t>http://</a:t>
            </a:r>
            <a:r>
              <a:rPr lang="hr-HR" dirty="0" smtClean="0">
                <a:hlinkClick r:id="rId3"/>
              </a:rPr>
              <a:t>www.problemgambling.ca/EN/Documents/Curric_YouthMakingChoices_Complete.pdf</a:t>
            </a:r>
            <a:endParaRPr lang="hr-HR" dirty="0" smtClean="0"/>
          </a:p>
          <a:p>
            <a:pPr>
              <a:buNone/>
            </a:pPr>
            <a:endParaRPr lang="hr-HR" dirty="0"/>
          </a:p>
        </p:txBody>
      </p:sp>
      <p:pic>
        <p:nvPicPr>
          <p:cNvPr id="4" name="Picture 3" descr="C:\Users\Dell\Desktop\olaf.jpg"/>
          <p:cNvPicPr>
            <a:picLocks noChangeAspect="1" noChangeArrowheads="1"/>
          </p:cNvPicPr>
          <p:nvPr/>
        </p:nvPicPr>
        <p:blipFill>
          <a:blip r:embed="rId4" cstate="print"/>
          <a:srcRect/>
          <a:stretch>
            <a:fillRect/>
          </a:stretch>
        </p:blipFill>
        <p:spPr bwMode="auto">
          <a:xfrm>
            <a:off x="6660232" y="260648"/>
            <a:ext cx="1544960" cy="154496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Youth making choices - Canada</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a:bodyPr>
          <a:lstStyle/>
          <a:p>
            <a:r>
              <a:rPr lang="hr-HR" dirty="0" smtClean="0">
                <a:latin typeface="MV Boli" pitchFamily="2" charset="0"/>
                <a:cs typeface="MV Boli" pitchFamily="2" charset="0"/>
              </a:rPr>
              <a:t>10 cjelina: </a:t>
            </a:r>
          </a:p>
          <a:p>
            <a:pPr lvl="1"/>
            <a:r>
              <a:rPr lang="hr-HR" sz="1900" dirty="0" smtClean="0">
                <a:latin typeface="MV Boli" pitchFamily="2" charset="0"/>
                <a:cs typeface="MV Boli" pitchFamily="2" charset="0"/>
              </a:rPr>
              <a:t>1. Rizik i nagrada </a:t>
            </a:r>
          </a:p>
          <a:p>
            <a:pPr lvl="1"/>
            <a:r>
              <a:rPr lang="hr-HR" sz="1900" dirty="0" smtClean="0">
                <a:latin typeface="MV Boli" pitchFamily="2" charset="0"/>
                <a:cs typeface="MV Boli" pitchFamily="2" charset="0"/>
              </a:rPr>
              <a:t>2. Što je kockanje?</a:t>
            </a:r>
          </a:p>
          <a:p>
            <a:pPr lvl="1"/>
            <a:r>
              <a:rPr lang="hr-HR" sz="1900" dirty="0" smtClean="0">
                <a:latin typeface="MV Boli" pitchFamily="2" charset="0"/>
                <a:cs typeface="MV Boli" pitchFamily="2" charset="0"/>
              </a:rPr>
              <a:t>3. Vjerojatnost</a:t>
            </a:r>
          </a:p>
          <a:p>
            <a:pPr lvl="1"/>
            <a:r>
              <a:rPr lang="hr-HR" sz="1900" dirty="0" smtClean="0">
                <a:latin typeface="MV Boli" pitchFamily="2" charset="0"/>
                <a:cs typeface="MV Boli" pitchFamily="2" charset="0"/>
              </a:rPr>
              <a:t>4. Što je problematično kockanje?</a:t>
            </a:r>
          </a:p>
          <a:p>
            <a:pPr lvl="1"/>
            <a:r>
              <a:rPr lang="hr-HR" sz="1900" dirty="0" smtClean="0">
                <a:latin typeface="MV Boli" pitchFamily="2" charset="0"/>
                <a:cs typeface="MV Boli" pitchFamily="2" charset="0"/>
              </a:rPr>
              <a:t>5. Učinci kockanja na pojedinca, obitelj i društvo</a:t>
            </a:r>
          </a:p>
          <a:p>
            <a:pPr lvl="1"/>
            <a:r>
              <a:rPr lang="hr-HR" sz="1900" dirty="0" smtClean="0">
                <a:latin typeface="MV Boli" pitchFamily="2" charset="0"/>
                <a:cs typeface="MV Boli" pitchFamily="2" charset="0"/>
              </a:rPr>
              <a:t>6. Kretanje ka promjeni</a:t>
            </a:r>
          </a:p>
          <a:p>
            <a:pPr lvl="1"/>
            <a:r>
              <a:rPr lang="hr-HR" sz="1900" dirty="0" smtClean="0">
                <a:latin typeface="MV Boli" pitchFamily="2" charset="0"/>
                <a:cs typeface="MV Boli" pitchFamily="2" charset="0"/>
              </a:rPr>
              <a:t>7. Smanjivanje rizika</a:t>
            </a:r>
          </a:p>
          <a:p>
            <a:pPr lvl="1"/>
            <a:r>
              <a:rPr lang="hr-HR" sz="1900" dirty="0" smtClean="0">
                <a:latin typeface="MV Boli" pitchFamily="2" charset="0"/>
                <a:cs typeface="MV Boli" pitchFamily="2" charset="0"/>
              </a:rPr>
              <a:t>8. Planiranje odgovora na problem</a:t>
            </a:r>
          </a:p>
          <a:p>
            <a:pPr lvl="1"/>
            <a:r>
              <a:rPr lang="hr-HR" sz="1900" dirty="0" smtClean="0">
                <a:latin typeface="MV Boli" pitchFamily="2" charset="0"/>
                <a:cs typeface="MV Boli" pitchFamily="2" charset="0"/>
              </a:rPr>
              <a:t>9. Traženje pomoći</a:t>
            </a:r>
          </a:p>
          <a:p>
            <a:pPr lvl="1"/>
            <a:r>
              <a:rPr lang="hr-HR" sz="1900" dirty="0" smtClean="0">
                <a:latin typeface="MV Boli" pitchFamily="2" charset="0"/>
                <a:cs typeface="MV Boli" pitchFamily="2" charset="0"/>
              </a:rPr>
              <a:t>10. Kamoćeš krenuti odavde?</a:t>
            </a:r>
          </a:p>
          <a:p>
            <a:pPr lvl="1"/>
            <a:endParaRPr lang="hr-HR" dirty="0" smtClean="0">
              <a:latin typeface="MV Boli" pitchFamily="2" charset="0"/>
              <a:cs typeface="MV Boli" pitchFamily="2" charset="0"/>
            </a:endParaRPr>
          </a:p>
          <a:p>
            <a:pPr lvl="1"/>
            <a:endParaRPr lang="hr-HR" dirty="0">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latin typeface="MV Boli" pitchFamily="2" charset="0"/>
                <a:cs typeface="MV Boli" pitchFamily="2" charset="0"/>
              </a:rPr>
              <a:t>Hvala na pozornosti! </a:t>
            </a:r>
            <a:br>
              <a:rPr lang="hr-HR" dirty="0" smtClean="0">
                <a:latin typeface="MV Boli" pitchFamily="2" charset="0"/>
                <a:cs typeface="MV Boli" pitchFamily="2" charset="0"/>
              </a:rPr>
            </a:br>
            <a:endParaRPr lang="hr-HR" dirty="0"/>
          </a:p>
        </p:txBody>
      </p:sp>
      <p:sp>
        <p:nvSpPr>
          <p:cNvPr id="3" name="Content Placeholder 2"/>
          <p:cNvSpPr>
            <a:spLocks noGrp="1"/>
          </p:cNvSpPr>
          <p:nvPr>
            <p:ph idx="1"/>
          </p:nvPr>
        </p:nvSpPr>
        <p:spPr/>
        <p:txBody>
          <a:bodyPr/>
          <a:lstStyle/>
          <a:p>
            <a:endParaRPr lang="hr-HR" dirty="0">
              <a:latin typeface="MV Boli" pitchFamily="2" charset="0"/>
              <a:cs typeface="MV Boli" pitchFamily="2" charset="0"/>
            </a:endParaRPr>
          </a:p>
        </p:txBody>
      </p:sp>
      <p:pic>
        <p:nvPicPr>
          <p:cNvPr id="1028" name="Picture 4" descr="C:\Users\Dell\Desktop\olafbreakdance.png"/>
          <p:cNvPicPr>
            <a:picLocks noChangeAspect="1" noChangeArrowheads="1"/>
          </p:cNvPicPr>
          <p:nvPr/>
        </p:nvPicPr>
        <p:blipFill>
          <a:blip r:embed="rId2" cstate="print"/>
          <a:srcRect/>
          <a:stretch>
            <a:fillRect/>
          </a:stretch>
        </p:blipFill>
        <p:spPr bwMode="auto">
          <a:xfrm>
            <a:off x="3203848" y="2780928"/>
            <a:ext cx="2723810" cy="2561905"/>
          </a:xfrm>
          <a:prstGeom prst="rect">
            <a:avLst/>
          </a:prstGeom>
          <a:noFill/>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DSM-IV i MKB-10</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a:xfrm>
            <a:off x="971600" y="1484784"/>
            <a:ext cx="7772400" cy="4860032"/>
          </a:xfrm>
        </p:spPr>
        <p:txBody>
          <a:bodyPr>
            <a:normAutofit/>
          </a:bodyPr>
          <a:lstStyle/>
          <a:p>
            <a:r>
              <a:rPr lang="hr-HR" dirty="0" smtClean="0">
                <a:latin typeface="MV Boli" pitchFamily="2" charset="0"/>
                <a:cs typeface="MV Boli" pitchFamily="2" charset="0"/>
              </a:rPr>
              <a:t>U DSM-IV i MKB-10, patološko kockanje (312.3 / F63.0 ili Z72.6) svrstano je u poglavlje “</a:t>
            </a:r>
            <a:r>
              <a:rPr lang="hr-HR" dirty="0" smtClean="0">
                <a:solidFill>
                  <a:srgbClr val="FF0000"/>
                </a:solidFill>
                <a:latin typeface="MV Boli" pitchFamily="2" charset="0"/>
                <a:cs typeface="MV Boli" pitchFamily="2" charset="0"/>
              </a:rPr>
              <a:t>Poremećaji kontrole poriva</a:t>
            </a:r>
            <a:r>
              <a:rPr lang="hr-HR" dirty="0" smtClean="0">
                <a:latin typeface="MV Boli" pitchFamily="2" charset="0"/>
                <a:cs typeface="MV Boli" pitchFamily="2" charset="0"/>
              </a:rPr>
              <a:t>” kao jedna od 6 kategorija. </a:t>
            </a:r>
          </a:p>
          <a:p>
            <a:r>
              <a:rPr lang="hr-HR" dirty="0" smtClean="0">
                <a:latin typeface="MV Boli" pitchFamily="2" charset="0"/>
                <a:cs typeface="MV Boli" pitchFamily="2" charset="0"/>
              </a:rPr>
              <a:t>Ono sadrži bitno zajedničko obilježje te skupine poremećaja, a to je </a:t>
            </a:r>
            <a:r>
              <a:rPr lang="hr-HR" dirty="0" smtClean="0">
                <a:solidFill>
                  <a:srgbClr val="FF0000"/>
                </a:solidFill>
                <a:latin typeface="MV Boli" pitchFamily="2" charset="0"/>
                <a:cs typeface="MV Boli" pitchFamily="2" charset="0"/>
              </a:rPr>
              <a:t>nemogućnost otpora porivu, nagonu ili iskušenju.</a:t>
            </a:r>
            <a:endParaRPr lang="hr-HR" dirty="0">
              <a:solidFill>
                <a:srgbClr val="FF0000"/>
              </a:solidFill>
              <a:latin typeface="MV Boli" pitchFamily="2" charset="0"/>
              <a:cs typeface="MV Boli" pitchFamily="2"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3600" dirty="0" smtClean="0">
                <a:solidFill>
                  <a:srgbClr val="FF0000"/>
                </a:solidFill>
                <a:latin typeface="MV Boli" pitchFamily="2" charset="0"/>
                <a:cs typeface="MV Boli" pitchFamily="2" charset="0"/>
              </a:rPr>
              <a:t>IZ POVIJESTI KOCKANJA</a:t>
            </a:r>
            <a:endParaRPr lang="hr-HR" sz="36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92500" lnSpcReduction="10000"/>
          </a:bodyPr>
          <a:lstStyle/>
          <a:p>
            <a:r>
              <a:rPr lang="hr-HR" dirty="0" smtClean="0">
                <a:latin typeface="MV Boli" pitchFamily="2" charset="0"/>
                <a:cs typeface="MV Boli" pitchFamily="2" charset="0"/>
              </a:rPr>
              <a:t>Kockanje je aktivnost koja postoji još od antičkih vremena</a:t>
            </a:r>
          </a:p>
          <a:p>
            <a:r>
              <a:rPr lang="hr-HR" dirty="0" smtClean="0">
                <a:latin typeface="MV Boli" pitchFamily="2" charset="0"/>
                <a:cs typeface="MV Boli" pitchFamily="2" charset="0"/>
              </a:rPr>
              <a:t>egipatski artefakti iz 3000. godine pr.Kr.</a:t>
            </a:r>
          </a:p>
          <a:p>
            <a:r>
              <a:rPr lang="hr-HR" dirty="0" smtClean="0">
                <a:latin typeface="MV Boli" pitchFamily="2" charset="0"/>
                <a:cs typeface="MV Boli" pitchFamily="2" charset="0"/>
              </a:rPr>
              <a:t>ploča za igranje uklesana u stepenicu Akropole u Ateni</a:t>
            </a:r>
          </a:p>
          <a:p>
            <a:r>
              <a:rPr lang="hr-HR" dirty="0" smtClean="0">
                <a:latin typeface="MV Boli" pitchFamily="2" charset="0"/>
                <a:cs typeface="MV Boli" pitchFamily="2" charset="0"/>
              </a:rPr>
              <a:t>U ranom 14. st. nalazimo prve zapise o kockanju. </a:t>
            </a:r>
          </a:p>
          <a:p>
            <a:r>
              <a:rPr lang="hr-HR" dirty="0" smtClean="0">
                <a:latin typeface="MV Boli" pitchFamily="2" charset="0"/>
                <a:cs typeface="MV Boli" pitchFamily="2" charset="0"/>
              </a:rPr>
              <a:t>Kralj Henry VIII od Engleske, otkriva da njegovi vojnici troše novac češće kockajući nego radeći i trenirajući. </a:t>
            </a:r>
            <a:endParaRPr lang="hr-HR" dirty="0">
              <a:latin typeface="MV Boli" pitchFamily="2" charset="0"/>
              <a:cs typeface="MV Boli" pitchFamily="2" charset="0"/>
            </a:endParaRPr>
          </a:p>
        </p:txBody>
      </p:sp>
      <p:pic>
        <p:nvPicPr>
          <p:cNvPr id="4" name="Picture 2" descr="C:\Users\Dell\Desktop\KOCKANJE\preuzmi.jpg"/>
          <p:cNvPicPr>
            <a:picLocks noChangeAspect="1" noChangeArrowheads="1"/>
          </p:cNvPicPr>
          <p:nvPr/>
        </p:nvPicPr>
        <p:blipFill>
          <a:blip r:embed="rId2" cstate="print"/>
          <a:srcRect/>
          <a:stretch>
            <a:fillRect/>
          </a:stretch>
        </p:blipFill>
        <p:spPr bwMode="auto">
          <a:xfrm>
            <a:off x="7164288" y="260648"/>
            <a:ext cx="1425756" cy="1067941"/>
          </a:xfrm>
          <a:prstGeom prst="rect">
            <a:avLst/>
          </a:prstGeom>
          <a:noFill/>
        </p:spPr>
      </p:pic>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3200" dirty="0" smtClean="0">
                <a:solidFill>
                  <a:srgbClr val="FF0000"/>
                </a:solidFill>
                <a:latin typeface="MV Boli" pitchFamily="2" charset="0"/>
                <a:cs typeface="MV Boli" pitchFamily="2" charset="0"/>
              </a:rPr>
              <a:t>NOVIJA POVIJEST KOCKANJA</a:t>
            </a:r>
            <a:endParaRPr lang="hr-HR" sz="3200"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normAutofit fontScale="70000" lnSpcReduction="20000"/>
          </a:bodyPr>
          <a:lstStyle/>
          <a:p>
            <a:r>
              <a:rPr lang="hr-HR" dirty="0" smtClean="0">
                <a:latin typeface="MV Boli" pitchFamily="2" charset="0"/>
                <a:cs typeface="MV Boli" pitchFamily="2" charset="0"/>
              </a:rPr>
              <a:t>predmet interesa mnogih, većinom psihodinamski orijentiranih psihijatara i znanstvenika. </a:t>
            </a:r>
          </a:p>
          <a:p>
            <a:r>
              <a:rPr lang="hr-HR" dirty="0" smtClean="0">
                <a:latin typeface="MV Boli" pitchFamily="2" charset="0"/>
                <a:cs typeface="MV Boli" pitchFamily="2" charset="0"/>
              </a:rPr>
              <a:t>Kraeplin i Bleuler (Koić i sur., 2009.) opisuju pojam „</a:t>
            </a:r>
            <a:r>
              <a:rPr lang="hr-HR" dirty="0" smtClean="0">
                <a:solidFill>
                  <a:srgbClr val="FF0000"/>
                </a:solidFill>
                <a:latin typeface="MV Boli" pitchFamily="2" charset="0"/>
                <a:cs typeface="MV Boli" pitchFamily="2" charset="0"/>
              </a:rPr>
              <a:t>manije kockanja</a:t>
            </a:r>
            <a:r>
              <a:rPr lang="hr-HR" dirty="0" smtClean="0">
                <a:latin typeface="MV Boli" pitchFamily="2" charset="0"/>
                <a:cs typeface="MV Boli" pitchFamily="2" charset="0"/>
              </a:rPr>
              <a:t>“ kao poremećaja koji uključuje </a:t>
            </a:r>
            <a:r>
              <a:rPr lang="hr-HR" dirty="0" smtClean="0">
                <a:solidFill>
                  <a:srgbClr val="FF0000"/>
                </a:solidFill>
                <a:latin typeface="MV Boli" pitchFamily="2" charset="0"/>
                <a:cs typeface="MV Boli" pitchFamily="2" charset="0"/>
              </a:rPr>
              <a:t>panični poremećaj, poremećaj pažnje s hiperaktivnošću i različite poremećaje kontrole impulsa. </a:t>
            </a:r>
          </a:p>
          <a:p>
            <a:r>
              <a:rPr lang="hr-HR" dirty="0" smtClean="0">
                <a:latin typeface="MV Boli" pitchFamily="2" charset="0"/>
                <a:cs typeface="MV Boli" pitchFamily="2" charset="0"/>
              </a:rPr>
              <a:t>U prvoj polovini 20. st., točnije 1929. godine, Freud je objavio esej o </a:t>
            </a:r>
            <a:r>
              <a:rPr lang="hr-HR" dirty="0" smtClean="0">
                <a:solidFill>
                  <a:srgbClr val="FF0000"/>
                </a:solidFill>
                <a:latin typeface="MV Boli" pitchFamily="2" charset="0"/>
                <a:cs typeface="MV Boli" pitchFamily="2" charset="0"/>
              </a:rPr>
              <a:t>patološkom kockanju ruskog književnika Dostojevskog</a:t>
            </a:r>
            <a:r>
              <a:rPr lang="hr-HR" dirty="0" smtClean="0">
                <a:latin typeface="MV Boli" pitchFamily="2" charset="0"/>
                <a:cs typeface="MV Boli" pitchFamily="2" charset="0"/>
              </a:rPr>
              <a:t> koji je svoje iskustvo kockanja i opisao u autobiografskom romanu „Kockar“. </a:t>
            </a:r>
          </a:p>
          <a:p>
            <a:r>
              <a:rPr lang="hr-HR" dirty="0" smtClean="0">
                <a:latin typeface="MV Boli" pitchFamily="2" charset="0"/>
                <a:cs typeface="MV Boli" pitchFamily="2" charset="0"/>
              </a:rPr>
              <a:t> Tek je </a:t>
            </a:r>
            <a:r>
              <a:rPr lang="hr-HR" dirty="0" smtClean="0">
                <a:solidFill>
                  <a:srgbClr val="FF0000"/>
                </a:solidFill>
                <a:latin typeface="MV Boli" pitchFamily="2" charset="0"/>
                <a:cs typeface="MV Boli" pitchFamily="2" charset="0"/>
              </a:rPr>
              <a:t>1980</a:t>
            </a:r>
            <a:r>
              <a:rPr lang="hr-HR" dirty="0" smtClean="0">
                <a:latin typeface="MV Boli" pitchFamily="2" charset="0"/>
                <a:cs typeface="MV Boli" pitchFamily="2" charset="0"/>
              </a:rPr>
              <a:t>. godine patološko kockanje uvršteno  u klasifikaciju bolesti Američke psihijatrijske udruge, DSM-III (Kaminer i Petry, 1999.), te od tada bilježimo intenzivnije bavljenje ovim kompleksnim fenomenom.</a:t>
            </a:r>
            <a:endParaRPr lang="hr-HR" dirty="0">
              <a:latin typeface="MV Boli" pitchFamily="2" charset="0"/>
              <a:cs typeface="MV Boli" pitchFamily="2" charset="0"/>
            </a:endParaRPr>
          </a:p>
        </p:txBody>
      </p:sp>
      <p:pic>
        <p:nvPicPr>
          <p:cNvPr id="4" name="Picture 2" descr="C:\Users\Dell\Desktop\KOCKANJE\preuzmi.jpg"/>
          <p:cNvPicPr>
            <a:picLocks noChangeAspect="1" noChangeArrowheads="1"/>
          </p:cNvPicPr>
          <p:nvPr/>
        </p:nvPicPr>
        <p:blipFill>
          <a:blip r:embed="rId2" cstate="print"/>
          <a:srcRect/>
          <a:stretch>
            <a:fillRect/>
          </a:stretch>
        </p:blipFill>
        <p:spPr bwMode="auto">
          <a:xfrm>
            <a:off x="7164288" y="260648"/>
            <a:ext cx="1425756" cy="1067941"/>
          </a:xfrm>
          <a:prstGeom prst="rect">
            <a:avLst/>
          </a:prstGeom>
          <a:noFill/>
        </p:spPr>
      </p:pic>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204448" cy="1202432"/>
          </a:xfrm>
        </p:spPr>
        <p:txBody>
          <a:bodyPr/>
          <a:lstStyle/>
          <a:p>
            <a:r>
              <a:rPr lang="hr-HR" sz="2800" b="1" dirty="0" smtClean="0">
                <a:solidFill>
                  <a:srgbClr val="FF0000"/>
                </a:solidFill>
                <a:latin typeface="MV Boli" pitchFamily="2" charset="0"/>
                <a:cs typeface="MV Boli" pitchFamily="2" charset="0"/>
              </a:rPr>
              <a:t>KAKO KOCKANJE MOŽE IZAZVATI OVISNOST?</a:t>
            </a:r>
            <a:endParaRPr lang="hr-HR" sz="2800" b="1"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a:xfrm>
            <a:off x="827584" y="1268760"/>
            <a:ext cx="7916416" cy="5220072"/>
          </a:xfrm>
        </p:spPr>
        <p:txBody>
          <a:bodyPr>
            <a:normAutofit fontScale="77500" lnSpcReduction="20000"/>
          </a:bodyPr>
          <a:lstStyle/>
          <a:p>
            <a:r>
              <a:rPr lang="hr-HR" dirty="0" smtClean="0">
                <a:latin typeface="MV Boli" pitchFamily="2" charset="0"/>
                <a:cs typeface="MV Boli" pitchFamily="2" charset="0"/>
              </a:rPr>
              <a:t>Kao i druge adiktivne tvari - </a:t>
            </a:r>
            <a:r>
              <a:rPr lang="hr-HR" dirty="0" smtClean="0">
                <a:solidFill>
                  <a:srgbClr val="FF0000"/>
                </a:solidFill>
                <a:latin typeface="MV Boli" pitchFamily="2" charset="0"/>
                <a:cs typeface="MV Boli" pitchFamily="2" charset="0"/>
              </a:rPr>
              <a:t>kroz utjecaj na mozak i središnji živčani sustav. </a:t>
            </a:r>
            <a:endParaRPr lang="hr-HR" dirty="0" smtClean="0">
              <a:latin typeface="MV Boli" pitchFamily="2" charset="0"/>
              <a:cs typeface="MV Boli" pitchFamily="2" charset="0"/>
            </a:endParaRPr>
          </a:p>
          <a:p>
            <a:r>
              <a:rPr lang="hr-HR" dirty="0" smtClean="0">
                <a:latin typeface="MV Boli" pitchFamily="2" charset="0"/>
                <a:cs typeface="MV Boli" pitchFamily="2" charset="0"/>
              </a:rPr>
              <a:t>Nedavna istraživanja otkrivaju da sve ponašajne ovisnosti (ovisnost o hrani, patološko kockanje, video igrice, ovisnost o internetu) i ovisnost o supstancama uključuju iste fundamentalne mehanizme koji vode skupu promjena u anatomiji mozga.</a:t>
            </a:r>
          </a:p>
          <a:p>
            <a:r>
              <a:rPr lang="hr-HR" dirty="0" smtClean="0">
                <a:latin typeface="MV Boli" pitchFamily="2" charset="0"/>
                <a:cs typeface="MV Boli" pitchFamily="2" charset="0"/>
              </a:rPr>
              <a:t>U trenucima kockanja kod ovisnika dolazi do aktivacije središnjeg živčanog sustava i snažnih fizioloških promjena. Raste razina hormona stresa i ugode, diže se krvni tlak, srce ubrzano kuca, a koža postaje podražljivija.</a:t>
            </a:r>
          </a:p>
          <a:p>
            <a:r>
              <a:rPr lang="hr-HR" dirty="0" smtClean="0">
                <a:latin typeface="MV Boli" pitchFamily="2" charset="0"/>
                <a:cs typeface="MV Boli" pitchFamily="2" charset="0"/>
              </a:rPr>
              <a:t> Ovisnici o kocki i o bilo kojem drugom obliku riskiranja zapravo su </a:t>
            </a:r>
            <a:r>
              <a:rPr lang="hr-HR" dirty="0" smtClean="0">
                <a:solidFill>
                  <a:srgbClr val="FF0000"/>
                </a:solidFill>
                <a:latin typeface="MV Boli" pitchFamily="2" charset="0"/>
                <a:cs typeface="MV Boli" pitchFamily="2" charset="0"/>
              </a:rPr>
              <a:t>ovisni o učinku raznih hormona (dopaminski i serotoninski putevi) </a:t>
            </a:r>
            <a:r>
              <a:rPr lang="hr-HR" dirty="0" smtClean="0">
                <a:latin typeface="MV Boli" pitchFamily="2" charset="0"/>
                <a:cs typeface="MV Boli" pitchFamily="2" charset="0"/>
              </a:rPr>
              <a:t>koji djeluju na mozak tijekom upražnjavanja ovisnosti.</a:t>
            </a:r>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0000"/>
                </a:solidFill>
                <a:latin typeface="MV Boli" pitchFamily="2" charset="0"/>
                <a:cs typeface="MV Boli" pitchFamily="2" charset="0"/>
              </a:rPr>
              <a:t>Kada počinje?</a:t>
            </a:r>
            <a:endParaRPr lang="hr-HR" dirty="0">
              <a:solidFill>
                <a:srgbClr val="FF0000"/>
              </a:solidFill>
              <a:latin typeface="MV Boli" pitchFamily="2" charset="0"/>
              <a:cs typeface="MV Boli" pitchFamily="2" charset="0"/>
            </a:endParaRPr>
          </a:p>
        </p:txBody>
      </p:sp>
      <p:sp>
        <p:nvSpPr>
          <p:cNvPr id="3" name="Content Placeholder 2"/>
          <p:cNvSpPr>
            <a:spLocks noGrp="1"/>
          </p:cNvSpPr>
          <p:nvPr>
            <p:ph idx="1"/>
          </p:nvPr>
        </p:nvSpPr>
        <p:spPr/>
        <p:txBody>
          <a:bodyPr/>
          <a:lstStyle/>
          <a:p>
            <a:r>
              <a:rPr lang="hr-HR" dirty="0" smtClean="0">
                <a:latin typeface="MV Boli" pitchFamily="2" charset="0"/>
                <a:cs typeface="MV Boli" pitchFamily="2" charset="0"/>
              </a:rPr>
              <a:t>Prema istraživanju Pasternaka i suradnika (1999.), patološko kockanje tipično počinje u ranoj adolescenciji kod muškaraca, a kasnije u životu kod žena. Adolescenti su rizični zbog same prirode razvoja i odrastanja, praćene znatiželjom i otkrivanjem svojih granica.</a:t>
            </a: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12064"/>
            <a:ext cx="7859216" cy="1116736"/>
          </a:xfrm>
        </p:spPr>
        <p:txBody>
          <a:bodyPr/>
          <a:lstStyle/>
          <a:p>
            <a:r>
              <a:rPr lang="hr-HR" sz="3200" dirty="0" smtClean="0">
                <a:solidFill>
                  <a:srgbClr val="FF0000"/>
                </a:solidFill>
                <a:latin typeface="MV Boli" pitchFamily="2" charset="0"/>
                <a:cs typeface="MV Boli" pitchFamily="2" charset="0"/>
              </a:rPr>
              <a:t>Sličnost patološkog kockanja s drugim ovisnostima: </a:t>
            </a:r>
            <a:endParaRPr lang="hr-HR" sz="3200" dirty="0"/>
          </a:p>
        </p:txBody>
      </p:sp>
      <p:sp>
        <p:nvSpPr>
          <p:cNvPr id="3" name="Content Placeholder 2"/>
          <p:cNvSpPr>
            <a:spLocks noGrp="1"/>
          </p:cNvSpPr>
          <p:nvPr>
            <p:ph idx="1"/>
          </p:nvPr>
        </p:nvSpPr>
        <p:spPr/>
        <p:txBody>
          <a:bodyPr>
            <a:normAutofit/>
          </a:bodyPr>
          <a:lstStyle/>
          <a:p>
            <a:r>
              <a:rPr lang="hr-HR" dirty="0" smtClean="0">
                <a:latin typeface="MV Boli" pitchFamily="2" charset="0"/>
                <a:cs typeface="MV Boli" pitchFamily="2" charset="0"/>
              </a:rPr>
              <a:t>gubitak kontrole, preokupiranost, negativan utjecaj na većinu životnih područja, </a:t>
            </a:r>
            <a:r>
              <a:rPr lang="hr-HR" dirty="0" smtClean="0">
                <a:latin typeface="MV Boli" pitchFamily="2" charset="0"/>
                <a:cs typeface="MV Boli" pitchFamily="2" charset="0"/>
              </a:rPr>
              <a:t>tolerancija</a:t>
            </a:r>
            <a:r>
              <a:rPr lang="hr-HR" dirty="0" smtClean="0">
                <a:latin typeface="MV Boli" pitchFamily="2" charset="0"/>
                <a:cs typeface="MV Boli" pitchFamily="2" charset="0"/>
              </a:rPr>
              <a:t>, sindrom ustezanja, uključivanje u grupe samopomoći u liječenju njih samih, kao i članova njihovih obitelji, stigmatizacija. </a:t>
            </a:r>
          </a:p>
          <a:p>
            <a:endParaRPr lang="hr-HR" dirty="0"/>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TotalTime>
  <Words>2612</Words>
  <Application>Microsoft Office PowerPoint</Application>
  <PresentationFormat>On-screen Show (4:3)</PresentationFormat>
  <Paragraphs>145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Metro</vt:lpstr>
      <vt:lpstr>Prevencija kockanja kod srednjoškolaca </vt:lpstr>
      <vt:lpstr>ŠTO JE KOCKANJE?</vt:lpstr>
      <vt:lpstr>Zakon o priređivanju igara na sreću i nagradnih igara</vt:lpstr>
      <vt:lpstr>DSM-IV i MKB-10</vt:lpstr>
      <vt:lpstr>IZ POVIJESTI KOCKANJA</vt:lpstr>
      <vt:lpstr>NOVIJA POVIJEST KOCKANJA</vt:lpstr>
      <vt:lpstr>KAKO KOCKANJE MOŽE IZAZVATI OVISNOST?</vt:lpstr>
      <vt:lpstr>Kada počinje?</vt:lpstr>
      <vt:lpstr>Sličnost patološkog kockanja s drugim ovisnostima: </vt:lpstr>
      <vt:lpstr>Razlike između patološkog kockanja i drugih ovisnosti: </vt:lpstr>
      <vt:lpstr>Važnost prevencije</vt:lpstr>
      <vt:lpstr>Što je prevencija?</vt:lpstr>
      <vt:lpstr>EPIDEMIOLOGIJA KOCKANJA U EUROPI</vt:lpstr>
      <vt:lpstr>Istraživanja u HR</vt:lpstr>
      <vt:lpstr>Istraživanja u HR</vt:lpstr>
      <vt:lpstr>Slide 16</vt:lpstr>
      <vt:lpstr>Slide 17</vt:lpstr>
      <vt:lpstr>Ličnost i kockanje</vt:lpstr>
      <vt:lpstr>South Oaks Gambling Screen-RA </vt:lpstr>
      <vt:lpstr>Motivacija za kockanjem </vt:lpstr>
      <vt:lpstr>Slide 21</vt:lpstr>
      <vt:lpstr>Slide 22</vt:lpstr>
      <vt:lpstr>Četiri Es problematičnog kockanja</vt:lpstr>
      <vt:lpstr>Slide 24</vt:lpstr>
      <vt:lpstr>Uloga praznovjerja u kockanju</vt:lpstr>
      <vt:lpstr>Utjecaj znanja o vjerojatnosti </vt:lpstr>
      <vt:lpstr>Preventivni program kockanja mladih “Tko zapravo pobjeđuje?</vt:lpstr>
      <vt:lpstr>Implementacija programa</vt:lpstr>
      <vt:lpstr>Evaluacija programa </vt:lpstr>
      <vt:lpstr>Dok čekamo program...</vt:lpstr>
      <vt:lpstr>Youth making choices - Canada</vt:lpstr>
      <vt:lpstr>Hvala na pozornosti!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Prevencija kockanja kod srednjoškolaca</dc:title>
  <dc:creator>Dell</dc:creator>
  <cp:lastModifiedBy>Dell</cp:lastModifiedBy>
  <cp:revision>32</cp:revision>
  <dcterms:created xsi:type="dcterms:W3CDTF">2015-03-14T22:48:53Z</dcterms:created>
  <dcterms:modified xsi:type="dcterms:W3CDTF">2015-03-17T23:56:58Z</dcterms:modified>
</cp:coreProperties>
</file>