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8"/>
  </p:notesMasterIdLst>
  <p:sldIdLst>
    <p:sldId id="256" r:id="rId2"/>
    <p:sldId id="259" r:id="rId3"/>
    <p:sldId id="261" r:id="rId4"/>
    <p:sldId id="260" r:id="rId5"/>
    <p:sldId id="264" r:id="rId6"/>
    <p:sldId id="263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473" autoAdjust="0"/>
  </p:normalViewPr>
  <p:slideViewPr>
    <p:cSldViewPr>
      <p:cViewPr varScale="1">
        <p:scale>
          <a:sx n="54" d="100"/>
          <a:sy n="54" d="100"/>
        </p:scale>
        <p:origin x="9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6BB7-4C5E-4864-9CD6-06ED6DF0095D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DADAB-B5D5-4471-B8A9-B8E99AF43A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568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Umnožiti</a:t>
            </a:r>
            <a:r>
              <a:rPr lang="hr-HR" baseline="0" smtClean="0"/>
              <a:t> mišljenje u dovoljnom broju primjeraka – jedan po grupi i dati na diskusiju i razmatranje...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DADAB-B5D5-4471-B8A9-B8E99AF43AA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946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58BD8-F685-4B46-BD7E-36BF6D742896}" type="datetimeFigureOut">
              <a:rPr lang="hr-HR" smtClean="0"/>
              <a:t>16.4.2015.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257F5F-0B16-4513-AB85-EDB803632D7D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851648" cy="1108720"/>
          </a:xfrm>
        </p:spPr>
        <p:txBody>
          <a:bodyPr/>
          <a:lstStyle/>
          <a:p>
            <a:pPr algn="ctr"/>
            <a:r>
              <a:rPr lang="hr-HR" dirty="0" smtClean="0"/>
              <a:t>Suradnja vrtića i škole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013176"/>
            <a:ext cx="7854696" cy="1464568"/>
          </a:xfrm>
        </p:spPr>
        <p:txBody>
          <a:bodyPr/>
          <a:lstStyle/>
          <a:p>
            <a:r>
              <a:rPr lang="hr-HR" dirty="0" smtClean="0"/>
              <a:t>Anna Goreta Giannini, DV „Pjerina Verbanac” Labin</a:t>
            </a:r>
          </a:p>
          <a:p>
            <a:r>
              <a:rPr lang="hr-HR" dirty="0" smtClean="0"/>
              <a:t>Hana Šiljan Bembić, OŠ „Ivo Lola Ribar” Labin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68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7995018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b="1" dirty="0" smtClean="0"/>
              <a:t>Anketni upitnik osnovne škole i vrtići Grad Poreč i Višnjan </a:t>
            </a: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463597"/>
              </p:ext>
            </p:extLst>
          </p:nvPr>
        </p:nvGraphicFramePr>
        <p:xfrm>
          <a:off x="755576" y="1628800"/>
          <a:ext cx="7503580" cy="424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Grafikon" r:id="rId3" imgW="6172200" imgH="3495751" progId="Excel.Chart.8">
                  <p:embed/>
                </p:oleObj>
              </mc:Choice>
              <mc:Fallback>
                <p:oleObj name="Grafikon" r:id="rId3" imgW="6172200" imgH="349575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28800"/>
                        <a:ext cx="7503580" cy="4249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20072" y="6045393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N= 33 odgajatelja i 37 učitelja RN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29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Cilj izrade mišljenja o razvojnom statusu djeteta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89120"/>
          </a:xfrm>
        </p:spPr>
        <p:txBody>
          <a:bodyPr/>
          <a:lstStyle/>
          <a:p>
            <a:r>
              <a:rPr lang="hr-HR" dirty="0" smtClean="0"/>
              <a:t>Dobiti kvalitetnu informaciju iz vrtića o razvojom statusu djeteta kako bi se:</a:t>
            </a:r>
          </a:p>
          <a:p>
            <a:pPr marL="0" indent="0">
              <a:buNone/>
            </a:pPr>
            <a:endParaRPr lang="hr-HR" dirty="0" smtClean="0"/>
          </a:p>
          <a:p>
            <a:pPr lvl="1"/>
            <a:r>
              <a:rPr lang="hr-HR" dirty="0"/>
              <a:t>Uvažilo mišljenje odgajatelja i stručne službe vrtića koji „poznaju” dijete </a:t>
            </a:r>
            <a:r>
              <a:rPr lang="hr-HR" dirty="0">
                <a:sym typeface="Wingdings" panose="05000000000000000000" pitchFamily="2" charset="2"/>
              </a:rPr>
              <a:t> značajne i korisne informacije za stručnu službu škole</a:t>
            </a:r>
            <a:endParaRPr lang="hr-HR" dirty="0"/>
          </a:p>
          <a:p>
            <a:pPr lvl="1"/>
            <a:r>
              <a:rPr lang="hr-HR" dirty="0"/>
              <a:t>Dobila dodatna informacija prilikom utvrđivanja spremnosti za školu</a:t>
            </a:r>
          </a:p>
          <a:p>
            <a:pPr lvl="1"/>
            <a:r>
              <a:rPr lang="hr-HR" dirty="0"/>
              <a:t>Učiteljicama omogućila bolja priprema</a:t>
            </a:r>
          </a:p>
          <a:p>
            <a:pPr lvl="1"/>
            <a:r>
              <a:rPr lang="hr-HR" dirty="0" smtClean="0"/>
              <a:t>Djetetu olakšao prelazak iz vrtića u školu </a:t>
            </a:r>
          </a:p>
          <a:p>
            <a:pPr marL="393192" lvl="1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8906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b="1" dirty="0" smtClean="0"/>
              <a:t>Mišljenje o razvojnom statusu djeteta</a:t>
            </a:r>
            <a:endParaRPr lang="hr-H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MOTORIKA</a:t>
            </a:r>
          </a:p>
          <a:p>
            <a:r>
              <a:rPr lang="hr-HR" sz="2400" dirty="0" smtClean="0"/>
              <a:t>SPOZNAJA</a:t>
            </a:r>
          </a:p>
          <a:p>
            <a:r>
              <a:rPr lang="hr-HR" sz="2400" dirty="0" smtClean="0"/>
              <a:t>GOVOR</a:t>
            </a:r>
          </a:p>
          <a:p>
            <a:r>
              <a:rPr lang="hr-HR" sz="2400" dirty="0" smtClean="0"/>
              <a:t>EMOCIONALNO SOCIJALNI RAZVOJ</a:t>
            </a:r>
          </a:p>
          <a:p>
            <a:r>
              <a:rPr lang="hr-HR" sz="2400" dirty="0" smtClean="0"/>
              <a:t>POSEBNE SPOSOBNOSTI I INTERESI</a:t>
            </a:r>
          </a:p>
          <a:p>
            <a:r>
              <a:rPr lang="hr-HR" sz="2400" dirty="0" smtClean="0"/>
              <a:t>OSTALI KORISNI PODACI O DJETETU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1798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27664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/>
          <a:lstStyle/>
          <a:p>
            <a:r>
              <a:rPr lang="hr-HR" sz="3200" b="1" dirty="0" smtClean="0">
                <a:solidFill>
                  <a:schemeClr val="accent2">
                    <a:lumMod val="75000"/>
                  </a:schemeClr>
                </a:solidFill>
              </a:rPr>
              <a:t>Redovni upisi (školski obveznici):</a:t>
            </a:r>
          </a:p>
          <a:p>
            <a:pPr lvl="1"/>
            <a:r>
              <a:rPr lang="hr-HR" dirty="0" smtClean="0"/>
              <a:t>Mišljenje o razvojnom statusu djeteta + usmeni prijenos informacija između stručnih službi DV i OŠ</a:t>
            </a:r>
          </a:p>
          <a:p>
            <a:pPr marL="393192" lvl="1" indent="0">
              <a:buNone/>
            </a:pPr>
            <a:endParaRPr lang="hr-HR" dirty="0" smtClean="0"/>
          </a:p>
          <a:p>
            <a:endParaRPr lang="hr-HR" dirty="0"/>
          </a:p>
          <a:p>
            <a:r>
              <a:rPr lang="hr-HR" sz="3200" b="1" dirty="0" smtClean="0">
                <a:solidFill>
                  <a:schemeClr val="accent2">
                    <a:lumMod val="75000"/>
                  </a:schemeClr>
                </a:solidFill>
              </a:rPr>
              <a:t>Prijevremeni upisi:</a:t>
            </a:r>
          </a:p>
          <a:p>
            <a:pPr lvl="1"/>
            <a:r>
              <a:rPr lang="hr-HR" dirty="0" smtClean="0"/>
              <a:t>Mišljenje o razvojnom statusu djeteta + rezultati psihološkog testiranja RTČ = Mišljenje stručnog tima DV o spremnosti djeteta za školu --&gt; Ured državne uprave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28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Dvojbe: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89120"/>
          </a:xfrm>
        </p:spPr>
        <p:txBody>
          <a:bodyPr/>
          <a:lstStyle/>
          <a:p>
            <a:pPr lvl="1"/>
            <a:r>
              <a:rPr lang="hr-HR" dirty="0" smtClean="0">
                <a:solidFill>
                  <a:srgbClr val="FF0000"/>
                </a:solidFill>
              </a:rPr>
              <a:t>Smijemo </a:t>
            </a:r>
            <a:r>
              <a:rPr lang="hr-HR" dirty="0">
                <a:solidFill>
                  <a:srgbClr val="FF0000"/>
                </a:solidFill>
              </a:rPr>
              <a:t>li </a:t>
            </a:r>
            <a:r>
              <a:rPr lang="hr-HR" dirty="0" smtClean="0">
                <a:solidFill>
                  <a:srgbClr val="FF0000"/>
                </a:solidFill>
              </a:rPr>
              <a:t>prikupljati/dijeliti </a:t>
            </a:r>
            <a:r>
              <a:rPr lang="hr-HR" dirty="0">
                <a:solidFill>
                  <a:srgbClr val="FF0000"/>
                </a:solidFill>
              </a:rPr>
              <a:t>informacije – prava djeteta?</a:t>
            </a:r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Što </a:t>
            </a:r>
            <a:r>
              <a:rPr lang="hr-HR" dirty="0">
                <a:solidFill>
                  <a:srgbClr val="FF0000"/>
                </a:solidFill>
              </a:rPr>
              <a:t>kad odgajatelji i </a:t>
            </a:r>
            <a:r>
              <a:rPr lang="hr-HR" dirty="0" smtClean="0">
                <a:solidFill>
                  <a:srgbClr val="FF0000"/>
                </a:solidFill>
              </a:rPr>
              <a:t>stručni tim </a:t>
            </a:r>
            <a:r>
              <a:rPr lang="hr-HR" dirty="0">
                <a:solidFill>
                  <a:srgbClr val="FF0000"/>
                </a:solidFill>
              </a:rPr>
              <a:t>vrtića smatraju da dijete nije spremno za upis u 1</a:t>
            </a:r>
            <a:r>
              <a:rPr lang="hr-HR" dirty="0" smtClean="0">
                <a:solidFill>
                  <a:srgbClr val="FF0000"/>
                </a:solidFill>
              </a:rPr>
              <a:t>. razred</a:t>
            </a:r>
            <a:r>
              <a:rPr lang="hr-HR" dirty="0" smtClean="0">
                <a:solidFill>
                  <a:srgbClr val="FF0000"/>
                </a:solidFill>
              </a:rPr>
              <a:t>?</a:t>
            </a:r>
          </a:p>
          <a:p>
            <a:pPr marL="393192" lvl="1" indent="0">
              <a:buNone/>
            </a:pPr>
            <a:endParaRPr lang="hr-HR" dirty="0">
              <a:solidFill>
                <a:srgbClr val="FF0000"/>
              </a:solidFill>
            </a:endParaRPr>
          </a:p>
          <a:p>
            <a:pPr lvl="1"/>
            <a:r>
              <a:rPr lang="hr-HR" dirty="0"/>
              <a:t>Suradnja s roditeljima - da ili ne?</a:t>
            </a:r>
          </a:p>
          <a:p>
            <a:pPr lvl="1"/>
            <a:r>
              <a:rPr lang="hr-HR" dirty="0"/>
              <a:t>Preopširan/prestrukturiran upitnik</a:t>
            </a:r>
            <a:r>
              <a:rPr lang="hr-HR" dirty="0" smtClean="0"/>
              <a:t>?</a:t>
            </a:r>
          </a:p>
          <a:p>
            <a:pPr marL="393192" lvl="1" indent="0">
              <a:buNone/>
            </a:pPr>
            <a:endParaRPr lang="hr-HR" dirty="0" smtClean="0"/>
          </a:p>
          <a:p>
            <a:pPr lvl="1"/>
            <a:r>
              <a:rPr lang="hr-HR" dirty="0" smtClean="0"/>
              <a:t>Vaša iskustva međusobne suradnje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33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233</Words>
  <Application>Microsoft Office PowerPoint</Application>
  <PresentationFormat>Prikaz na zaslonu (4:3)</PresentationFormat>
  <Paragraphs>35</Paragraphs>
  <Slides>6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2" baseType="lpstr">
      <vt:lpstr>Calibri</vt:lpstr>
      <vt:lpstr>Constantia</vt:lpstr>
      <vt:lpstr>Wingdings</vt:lpstr>
      <vt:lpstr>Wingdings 2</vt:lpstr>
      <vt:lpstr>Flow</vt:lpstr>
      <vt:lpstr>Grafikon</vt:lpstr>
      <vt:lpstr>Suradnja vrtića i škole</vt:lpstr>
      <vt:lpstr>Anketni upitnik osnovne škole i vrtići Grad Poreč i Višnjan </vt:lpstr>
      <vt:lpstr>Cilj izrade mišljenja o razvojnom statusu djeteta</vt:lpstr>
      <vt:lpstr>Mišljenje o razvojnom statusu djeteta</vt:lpstr>
      <vt:lpstr>PowerPointova prezentacija</vt:lpstr>
      <vt:lpstr>Dvojbe: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Hana i Igor</dc:creator>
  <cp:lastModifiedBy>SSMB</cp:lastModifiedBy>
  <cp:revision>14</cp:revision>
  <dcterms:created xsi:type="dcterms:W3CDTF">2015-04-12T22:37:50Z</dcterms:created>
  <dcterms:modified xsi:type="dcterms:W3CDTF">2015-04-16T06:59:17Z</dcterms:modified>
</cp:coreProperties>
</file>