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4" r:id="rId6"/>
    <p:sldId id="258" r:id="rId7"/>
    <p:sldId id="259" r:id="rId8"/>
    <p:sldId id="262" r:id="rId9"/>
    <p:sldId id="283" r:id="rId10"/>
    <p:sldId id="270" r:id="rId11"/>
    <p:sldId id="271" r:id="rId12"/>
    <p:sldId id="272" r:id="rId13"/>
    <p:sldId id="273" r:id="rId14"/>
    <p:sldId id="275" r:id="rId15"/>
    <p:sldId id="274" r:id="rId16"/>
    <p:sldId id="282" r:id="rId17"/>
    <p:sldId id="280" r:id="rId18"/>
    <p:sldId id="276" r:id="rId19"/>
    <p:sldId id="267" r:id="rId20"/>
    <p:sldId id="268" r:id="rId21"/>
    <p:sldId id="281" r:id="rId22"/>
    <p:sldId id="26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2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frank.germano.com/images/portret1.jpg&amp;imgrefurl=http://www.frank.germano.com/nikolatesla.htm&amp;h=359&amp;w=250&amp;sz=15&amp;tbnid=5aQquwrloPEJ:&amp;tbnh=117&amp;tbnw=81&amp;hl=en&amp;prev=/images?q=nikola+tesla&amp;hl=en&amp;lr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Emocionalna inteligencija</a:t>
            </a:r>
            <a:endParaRPr lang="hr-H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http://thistimeimeanit.com/wp-content/uploads/2011/04/group-of-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19400"/>
            <a:ext cx="3135802" cy="369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je emocionalna inteligencija?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smtClean="0"/>
              <a:t>Skup emocionalnih i društvenih vještina koje nam omogućuju da se lakše nosimo sa svakodnevnicom, lakše savladavamo stres i poboljšamo samog sebe.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Komponente  e.e. su:</a:t>
            </a:r>
          </a:p>
          <a:p>
            <a:pPr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     1. Izražavanje emocija</a:t>
            </a:r>
          </a:p>
          <a:p>
            <a:pPr>
              <a:buNone/>
            </a:pPr>
            <a:r>
              <a:rPr lang="hr-HR" sz="2400" b="1" dirty="0" smtClean="0"/>
              <a:t>     2. Prepoznavanje svojih </a:t>
            </a:r>
          </a:p>
          <a:p>
            <a:pPr>
              <a:buNone/>
            </a:pPr>
            <a:r>
              <a:rPr lang="hr-HR" sz="2400" b="1" dirty="0" smtClean="0"/>
              <a:t>         osjećaja i osjećaja drugih</a:t>
            </a:r>
          </a:p>
          <a:p>
            <a:pPr>
              <a:buNone/>
            </a:pPr>
            <a:r>
              <a:rPr lang="hr-HR" sz="2400" b="1" dirty="0" smtClean="0"/>
              <a:t>     3. Vladanje emocijama</a:t>
            </a:r>
          </a:p>
          <a:p>
            <a:pPr>
              <a:buNone/>
            </a:pPr>
            <a:r>
              <a:rPr lang="hr-HR" sz="2400" b="1" dirty="0" smtClean="0"/>
              <a:t>     4. Korištenje emocija</a:t>
            </a:r>
            <a:endParaRPr lang="hr-HR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Izražavanje emocija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Prihvaćanje emocija</a:t>
            </a:r>
          </a:p>
          <a:p>
            <a:pPr>
              <a:buNone/>
            </a:pPr>
            <a:endParaRPr lang="hr-HR" sz="2800" b="1" dirty="0" smtClean="0"/>
          </a:p>
          <a:p>
            <a:r>
              <a:rPr lang="hr-HR" sz="2800" b="1" dirty="0" smtClean="0"/>
              <a:t>Vježba: </a:t>
            </a:r>
          </a:p>
          <a:p>
            <a:pPr>
              <a:buNone/>
            </a:pPr>
            <a:r>
              <a:rPr lang="hr-HR" sz="2800" b="1" dirty="0" smtClean="0"/>
              <a:t>    Pokazati i prepoznati</a:t>
            </a:r>
          </a:p>
          <a:p>
            <a:pPr>
              <a:buNone/>
            </a:pPr>
            <a:r>
              <a:rPr lang="hr-HR" sz="2800" b="1" dirty="0" smtClean="0"/>
              <a:t>    emocije</a:t>
            </a:r>
            <a:endParaRPr lang="hr-HR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3576700" cy="337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Prepoznavanje svojih osjećaja i osjećaja drugih ljudi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Primjer neprepoznavanja svojih </a:t>
            </a:r>
            <a:r>
              <a:rPr lang="hr-HR" sz="2400" b="1" dirty="0" smtClean="0"/>
              <a:t>emocija (kad govor nije usklađen sa emocionalnom </a:t>
            </a:r>
            <a:r>
              <a:rPr lang="hr-HR" sz="2400" b="1" dirty="0"/>
              <a:t>e</a:t>
            </a:r>
            <a:r>
              <a:rPr lang="hr-HR" sz="2400" b="1" dirty="0" smtClean="0"/>
              <a:t>kspresijom</a:t>
            </a:r>
            <a:r>
              <a:rPr lang="hr-HR" sz="2400" b="1" dirty="0" smtClean="0"/>
              <a:t>).</a:t>
            </a:r>
            <a:endParaRPr lang="hr-HR" sz="2400" b="1" dirty="0" smtClean="0"/>
          </a:p>
          <a:p>
            <a:r>
              <a:rPr lang="hr-HR" sz="2400" b="1" dirty="0" smtClean="0"/>
              <a:t>Tko bolje prepoznaje emocije: </a:t>
            </a:r>
          </a:p>
          <a:p>
            <a:pPr>
              <a:buNone/>
            </a:pPr>
            <a:r>
              <a:rPr lang="hr-HR" sz="2400" b="1" dirty="0" smtClean="0"/>
              <a:t>            - muškarci ili žene</a:t>
            </a:r>
          </a:p>
          <a:p>
            <a:pPr>
              <a:buNone/>
            </a:pPr>
            <a:r>
              <a:rPr lang="hr-HR" sz="2400" b="1" dirty="0" smtClean="0"/>
              <a:t>            - odrasli ili djeca</a:t>
            </a:r>
          </a:p>
          <a:p>
            <a:pPr>
              <a:buNone/>
            </a:pPr>
            <a:r>
              <a:rPr lang="hr-HR" sz="2400" b="1" dirty="0" smtClean="0"/>
              <a:t>            - ljudi ili životinje? </a:t>
            </a:r>
          </a:p>
          <a:p>
            <a:r>
              <a:rPr lang="hr-HR" sz="2400" b="1" dirty="0" smtClean="0"/>
              <a:t>Za prepoznavanje emocija</a:t>
            </a:r>
          </a:p>
          <a:p>
            <a:pPr>
              <a:buNone/>
            </a:pPr>
            <a:r>
              <a:rPr lang="hr-HR" sz="2400" b="1" dirty="0" smtClean="0"/>
              <a:t>     ključna je sposobnost </a:t>
            </a:r>
          </a:p>
          <a:p>
            <a:pPr>
              <a:buNone/>
            </a:pPr>
            <a:r>
              <a:rPr lang="hr-HR" sz="2400" b="1" dirty="0" smtClean="0"/>
              <a:t>     interpretiranja neverbalne </a:t>
            </a:r>
          </a:p>
          <a:p>
            <a:pPr>
              <a:buNone/>
            </a:pPr>
            <a:r>
              <a:rPr lang="hr-HR" sz="2400" b="1" dirty="0" smtClean="0"/>
              <a:t>     komunikacije.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59560" cy="32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Vježba u paru: Ispričajte neko svoje iskustvo u kojem ste bili jako emotivno uključeni. Partner promatra neverbalnu ekspresiju:</a:t>
            </a:r>
          </a:p>
          <a:p>
            <a:r>
              <a:rPr lang="hr-HR" sz="2400" b="1" dirty="0" smtClean="0"/>
              <a:t>Mimika: izraz lica</a:t>
            </a:r>
          </a:p>
          <a:p>
            <a:r>
              <a:rPr lang="hr-HR" sz="2400" b="1" dirty="0" smtClean="0"/>
              <a:t>Geste: Pokreti ruku, nogu</a:t>
            </a:r>
          </a:p>
          <a:p>
            <a:r>
              <a:rPr lang="hr-HR" sz="2400" b="1" dirty="0" smtClean="0"/>
              <a:t>Položaj tijela</a:t>
            </a:r>
          </a:p>
          <a:p>
            <a:r>
              <a:rPr lang="hr-HR" sz="2400" b="1" dirty="0" smtClean="0"/>
              <a:t>Glas: ton, intenzitet, boja, </a:t>
            </a:r>
          </a:p>
          <a:p>
            <a:pPr>
              <a:buNone/>
            </a:pPr>
            <a:r>
              <a:rPr lang="hr-HR" sz="2400" b="1" dirty="0" smtClean="0"/>
              <a:t>     govor, </a:t>
            </a:r>
            <a:r>
              <a:rPr lang="hr-HR" sz="2400" b="1" dirty="0" smtClean="0"/>
              <a:t>poštapalice</a:t>
            </a:r>
          </a:p>
          <a:p>
            <a:pPr>
              <a:buNone/>
            </a:pPr>
            <a:endParaRPr lang="hr-HR" sz="2400" b="1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3276600"/>
            <a:ext cx="1973754" cy="206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Vladanje emocijama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2400" b="1" dirty="0" smtClean="0"/>
              <a:t>Zapadate li često u afekte?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Ljutite li se kad gubite u kartama?</a:t>
            </a:r>
          </a:p>
          <a:p>
            <a:pPr>
              <a:buNone/>
            </a:pPr>
            <a:r>
              <a:rPr lang="hr-HR" sz="2400" b="1" dirty="0" smtClean="0"/>
              <a:t>             U prometnoj gužvi?  </a:t>
            </a:r>
          </a:p>
          <a:p>
            <a:pPr>
              <a:buNone/>
            </a:pPr>
            <a:r>
              <a:rPr lang="hr-HR" sz="2400" b="1" dirty="0" smtClean="0"/>
              <a:t>             Dok gledate televiziju? </a:t>
            </a:r>
          </a:p>
          <a:p>
            <a:pPr>
              <a:buNone/>
            </a:pPr>
            <a:r>
              <a:rPr lang="hr-HR" sz="2400" b="1" dirty="0" smtClean="0"/>
              <a:t>             Dok igrate video igrice? 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Velika uloga ljutnje u prošlosti</a:t>
            </a:r>
          </a:p>
          <a:p>
            <a:r>
              <a:rPr lang="hr-HR" sz="2400" b="1" dirty="0" smtClean="0"/>
              <a:t>Trening kontrole ljutnje</a:t>
            </a:r>
            <a:endParaRPr lang="hr-H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819111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Korištenje emocija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Čemu služi strah? 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Čemu služi ljutnja?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Čemu služi tuga?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Čemu služi ljubomora?</a:t>
            </a:r>
          </a:p>
          <a:p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Sve emocije su korisne i imaju svoju svrhu. One nam </a:t>
            </a:r>
            <a:r>
              <a:rPr lang="hr-HR" sz="2400" b="1" dirty="0" smtClean="0"/>
              <a:t>nešto </a:t>
            </a:r>
          </a:p>
          <a:p>
            <a:pPr>
              <a:buNone/>
            </a:pPr>
            <a:r>
              <a:rPr lang="hr-HR" sz="2400" b="1" dirty="0" smtClean="0"/>
              <a:t>govore </a:t>
            </a:r>
            <a:r>
              <a:rPr lang="hr-HR" sz="2400" b="1" dirty="0" smtClean="0"/>
              <a:t>o nama i našim potrebama.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2412761" cy="17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59245"/>
            <a:ext cx="1920655" cy="176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76600"/>
            <a:ext cx="3048000" cy="181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559297" cy="10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 li se emocionalna</a:t>
            </a:r>
          </a:p>
          <a:p>
            <a:pPr>
              <a:buNone/>
            </a:pPr>
            <a:r>
              <a:rPr lang="hr-HR" dirty="0" smtClean="0"/>
              <a:t>    inteligencija popraviti?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C:\Users\DAVID\Downloads\psih\depositphotos_3302618-Group-of-with-their-hands-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352800"/>
            <a:ext cx="2857528" cy="258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Vježba: Prepoznavanje emocija na osnovu vanjskih znakova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/>
              <a:t>   </a:t>
            </a:r>
            <a:r>
              <a:rPr lang="hr-HR" sz="2000" b="1" dirty="0" smtClean="0"/>
              <a:t>1.  Zamisli osobu koju voliš!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2.  Zamisli osobu koju ne voliš!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3.  Zamisli osobu prema kojoj si </a:t>
            </a:r>
          </a:p>
          <a:p>
            <a:pPr>
              <a:buNone/>
            </a:pPr>
            <a:r>
              <a:rPr lang="hr-HR" sz="2000" b="1" dirty="0" smtClean="0"/>
              <a:t>           neutralan/-a!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4.  Sada zamisli te tri osobe, </a:t>
            </a:r>
          </a:p>
          <a:p>
            <a:pPr>
              <a:buNone/>
            </a:pPr>
            <a:r>
              <a:rPr lang="hr-HR" sz="2000" b="1" dirty="0" smtClean="0"/>
              <a:t>           redoslijedom koji želiš!</a:t>
            </a:r>
            <a:endParaRPr lang="hr-H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sz="2000" b="1" dirty="0" smtClean="0"/>
          </a:p>
          <a:p>
            <a:r>
              <a:rPr lang="hr-HR" sz="2000" b="1" dirty="0" smtClean="0"/>
              <a:t>Prati neverbalne reakcije dok partner zamišlja te tri osobe!</a:t>
            </a:r>
          </a:p>
          <a:p>
            <a:endParaRPr lang="hr-HR" sz="2000" b="1" dirty="0" smtClean="0"/>
          </a:p>
          <a:p>
            <a:endParaRPr lang="hr-HR" sz="2000" b="1" smtClean="0"/>
          </a:p>
          <a:p>
            <a:pPr>
              <a:buNone/>
            </a:pPr>
            <a:endParaRPr lang="hr-HR" sz="2000" b="1" dirty="0" smtClean="0"/>
          </a:p>
          <a:p>
            <a:r>
              <a:rPr lang="hr-HR" sz="2000" b="1" dirty="0" smtClean="0"/>
              <a:t>Pogodi kojim redoslijedom ih zamišlja!</a:t>
            </a:r>
            <a:endParaRPr lang="hr-HR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/>
              <a:t>              Kakvi su ljudi s visokim EQ?</a:t>
            </a:r>
          </a:p>
          <a:p>
            <a:pPr>
              <a:buNone/>
            </a:pPr>
            <a:endParaRPr lang="hr-HR" sz="3600" b="1" dirty="0"/>
          </a:p>
        </p:txBody>
      </p:sp>
      <p:pic>
        <p:nvPicPr>
          <p:cNvPr id="4" name="Picture 4" descr="team-buil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9800" y="2590800"/>
            <a:ext cx="4614874" cy="344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u prilog većeg EQ...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dirty="0" smtClean="0"/>
              <a:t>Ne ljutim se kad sam verbalno napadnut/-a. T </a:t>
            </a:r>
          </a:p>
          <a:p>
            <a:pPr marL="457200" indent="-457200"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2.   Mogu podnijeti pohlepu i grubost svojih bližnjih.  T </a:t>
            </a:r>
          </a:p>
          <a:p>
            <a:pPr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3.   Ljut/-a sam i bojim se kad me fizički napadnu.  T </a:t>
            </a:r>
          </a:p>
          <a:p>
            <a:pPr>
              <a:buNone/>
            </a:pPr>
            <a:endParaRPr lang="hr-HR" sz="2400" b="1" dirty="0" smtClean="0"/>
          </a:p>
          <a:p>
            <a:pPr marL="457200" indent="-457200">
              <a:buAutoNum type="arabicPeriod" startAt="4"/>
            </a:pPr>
            <a:r>
              <a:rPr lang="hr-HR" sz="2400" b="1" dirty="0" smtClean="0"/>
              <a:t>Mogu izaći na kraj s tim da su drugi na mene ljuti ili me  </a:t>
            </a:r>
          </a:p>
          <a:p>
            <a:pPr marL="457200" indent="-457200">
              <a:buNone/>
            </a:pPr>
            <a:r>
              <a:rPr lang="hr-HR" sz="2400" b="1" dirty="0" smtClean="0"/>
              <a:t>       mrze.    </a:t>
            </a:r>
          </a:p>
          <a:p>
            <a:pPr marL="457200" indent="-457200">
              <a:buNone/>
            </a:pPr>
            <a:r>
              <a:rPr lang="hr-HR" sz="2400" b="1" dirty="0" smtClean="0"/>
              <a:t>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hr-HR" sz="2400" b="1" dirty="0" smtClean="0"/>
              <a:t>5.    Dopuštam si da plačem kad mi se plače. T </a:t>
            </a:r>
            <a:endParaRPr lang="hr-HR" b="1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  ovom satu ćete...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Ispitati svoju emocionalnu </a:t>
            </a:r>
            <a:r>
              <a:rPr lang="hr-HR" sz="2400" b="1" dirty="0" smtClean="0"/>
              <a:t>inteligenciju</a:t>
            </a:r>
            <a:endParaRPr lang="hr-HR" sz="2400" b="1" dirty="0" smtClean="0"/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Saznati što je to, koji su elementi </a:t>
            </a:r>
            <a:r>
              <a:rPr lang="hr-HR" sz="2400" b="1" dirty="0" err="1" smtClean="0"/>
              <a:t>e.i</a:t>
            </a:r>
            <a:r>
              <a:rPr lang="hr-HR" sz="2400" b="1" dirty="0" smtClean="0"/>
              <a:t>.</a:t>
            </a:r>
            <a:endParaRPr lang="hr-HR" sz="2400" b="1" dirty="0" smtClean="0"/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Saznati kakvi su ljudi sa visokim EQ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Pokušati popraviti svoj EQ pomoću vježbi</a:t>
            </a:r>
          </a:p>
          <a:p>
            <a:pPr>
              <a:buNone/>
            </a:pPr>
            <a:endParaRPr lang="hr-HR" sz="2400" b="1" dirty="0" smtClean="0"/>
          </a:p>
          <a:p>
            <a:r>
              <a:rPr lang="hr-HR" sz="2400" b="1" dirty="0" smtClean="0"/>
              <a:t>Vježbati timski rad (u paru)</a:t>
            </a:r>
            <a:endParaRPr lang="hr-HR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b="1" dirty="0" smtClean="0"/>
              <a:t>6.</a:t>
            </a:r>
            <a:r>
              <a:rPr lang="hr-HR" dirty="0" smtClean="0"/>
              <a:t>   </a:t>
            </a:r>
            <a:r>
              <a:rPr lang="hr-HR" sz="2400" b="1" dirty="0" smtClean="0"/>
              <a:t>U mojem životu nema stresa.    N</a:t>
            </a:r>
          </a:p>
          <a:p>
            <a:pPr>
              <a:buNone/>
            </a:pPr>
            <a:endParaRPr lang="hr-HR" sz="2400" b="1" dirty="0" smtClean="0"/>
          </a:p>
          <a:p>
            <a:pPr marL="514350" indent="-514350">
              <a:buAutoNum type="arabicPeriod" startAt="7"/>
            </a:pPr>
            <a:r>
              <a:rPr lang="hr-HR" sz="2400" b="1" dirty="0" smtClean="0"/>
              <a:t>Slobodno nekome mogu reći da ga volim.   T </a:t>
            </a:r>
          </a:p>
          <a:p>
            <a:pPr marL="514350" indent="-514350">
              <a:buAutoNum type="arabicPeriod" startAt="7"/>
            </a:pPr>
            <a:endParaRPr lang="hr-HR" sz="2400" b="1" dirty="0" smtClean="0"/>
          </a:p>
          <a:p>
            <a:pPr marL="514350" indent="-514350">
              <a:buAutoNum type="arabicPeriod" startAt="7"/>
            </a:pPr>
            <a:r>
              <a:rPr lang="hr-HR" sz="2400" b="1" dirty="0" smtClean="0"/>
              <a:t>U nekim situacijama redovito se ljutim.  N</a:t>
            </a:r>
          </a:p>
          <a:p>
            <a:pPr marL="514350" indent="-514350">
              <a:buAutoNum type="arabicPeriod" startAt="7"/>
            </a:pPr>
            <a:endParaRPr lang="hr-HR" sz="2400" b="1" dirty="0" smtClean="0"/>
          </a:p>
          <a:p>
            <a:pPr marL="514350" indent="-514350">
              <a:buNone/>
            </a:pPr>
            <a:r>
              <a:rPr lang="hr-HR" sz="2400" b="1" dirty="0" smtClean="0"/>
              <a:t>9.   Osjećam krivnju zbog malih stvari u prošlosti.   N</a:t>
            </a:r>
          </a:p>
          <a:p>
            <a:pPr marL="514350" indent="-514350">
              <a:buNone/>
            </a:pPr>
            <a:endParaRPr lang="hr-HR" sz="2400" b="1" dirty="0" smtClean="0"/>
          </a:p>
          <a:p>
            <a:pPr marL="514350" indent="-514350">
              <a:buNone/>
            </a:pPr>
            <a:r>
              <a:rPr lang="hr-HR" sz="2400" b="1" dirty="0" smtClean="0"/>
              <a:t>10.  Kad se isplačem osjećam se super.   T </a:t>
            </a:r>
          </a:p>
          <a:p>
            <a:pPr marL="514350" indent="-514350">
              <a:buAutoNum type="arabicPeriod" startAt="7"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zbrajanja bodova, ima li nešto što biste kod sebe željeli promijeniti?</a:t>
            </a:r>
            <a:endParaRPr lang="hr-HR" dirty="0"/>
          </a:p>
        </p:txBody>
      </p:sp>
      <p:pic>
        <p:nvPicPr>
          <p:cNvPr id="4" name="Picture 2" descr="C:\Users\izgorelec\Desktop\uskoro-pocinje-vladavina-desne-strane-mozga-504x335-20090520-20101019011810-199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205160" cy="27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/>
              <a:t>Članovi Mens-e nisu uspješniji u životu, a ni sretniji...</a:t>
            </a:r>
          </a:p>
          <a:p>
            <a:pPr>
              <a:buNone/>
            </a:pPr>
            <a:endParaRPr lang="hr-HR" b="1" dirty="0" smtClean="0"/>
          </a:p>
          <a:p>
            <a:r>
              <a:rPr lang="hr-HR" b="1" dirty="0" smtClean="0"/>
              <a:t>“Što biste učinili kad biste se posvađali s mužem / ženom?”</a:t>
            </a:r>
          </a:p>
          <a:p>
            <a:pPr>
              <a:buNone/>
            </a:pPr>
            <a:r>
              <a:rPr lang="hr-HR" b="1" dirty="0" smtClean="0"/>
              <a:t>                  36% bi se razveli</a:t>
            </a:r>
          </a:p>
          <a:p>
            <a:pPr>
              <a:buNone/>
            </a:pPr>
            <a:r>
              <a:rPr lang="hr-HR" b="1" dirty="0" smtClean="0"/>
              <a:t>                  41% promijenili bi svoja očekivanja</a:t>
            </a:r>
          </a:p>
          <a:p>
            <a:pPr>
              <a:buNone/>
            </a:pPr>
            <a:r>
              <a:rPr lang="hr-HR" b="1" dirty="0" smtClean="0"/>
              <a:t>                    3% se ne želi mijenjati</a:t>
            </a:r>
          </a:p>
          <a:p>
            <a:pPr>
              <a:buNone/>
            </a:pPr>
            <a:r>
              <a:rPr lang="hr-HR" b="1" dirty="0" smtClean="0"/>
              <a:t>                 11% bi išlo na terapiju</a:t>
            </a:r>
          </a:p>
          <a:p>
            <a:pPr>
              <a:buNone/>
            </a:pPr>
            <a:r>
              <a:rPr lang="hr-HR" b="1" dirty="0" smtClean="0"/>
              <a:t>                    7% stalo </a:t>
            </a:r>
          </a:p>
          <a:p>
            <a:pPr>
              <a:buNone/>
            </a:pPr>
            <a:endParaRPr lang="hr-HR" b="1" dirty="0" smtClean="0"/>
          </a:p>
          <a:p>
            <a:r>
              <a:rPr lang="hr-HR" b="1" dirty="0" smtClean="0"/>
              <a:t>Ženama se preporuča trening asertivnosti, a muškarcima trening emocionalne osjetljivosti. Nakon takovih treninga bračni parovi koji su bili stalno u sukobu počeli su vrlo dobro funkcionirati.</a:t>
            </a:r>
            <a:endParaRPr lang="hr-H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 je sve za danas.....</a:t>
            </a:r>
            <a:endParaRPr lang="hr-HR" dirty="0"/>
          </a:p>
        </p:txBody>
      </p:sp>
      <p:pic>
        <p:nvPicPr>
          <p:cNvPr id="4" name="Content Placeholder 3" descr="462244646_c5fc66b540_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0487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dirty="0" smtClean="0"/>
              <a:t>Ne ljutim se kad sam verbalno napadnut/-a. T – N</a:t>
            </a:r>
          </a:p>
          <a:p>
            <a:pPr marL="457200" indent="-457200"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2.   Mogu podnijeti pohlepu i grubost svojih bližnjih.  T – N</a:t>
            </a:r>
          </a:p>
          <a:p>
            <a:pPr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3.   Ljut/-a sam i bojim se kad me fizički napadnu.  T – N</a:t>
            </a:r>
          </a:p>
          <a:p>
            <a:pPr>
              <a:buNone/>
            </a:pPr>
            <a:endParaRPr lang="hr-HR" sz="2400" b="1" dirty="0" smtClean="0"/>
          </a:p>
          <a:p>
            <a:pPr marL="457200" indent="-457200">
              <a:buAutoNum type="arabicPeriod" startAt="4"/>
            </a:pPr>
            <a:r>
              <a:rPr lang="hr-HR" sz="2400" b="1" dirty="0" smtClean="0"/>
              <a:t>Mogu izaći na kraj s tim da su drugi na mene ljuti ili me mrze.                                                                              T – N</a:t>
            </a:r>
          </a:p>
          <a:p>
            <a:pPr marL="457200" indent="-457200">
              <a:buNone/>
            </a:pPr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5.   Dopuštam si da plačem kad mi se plače.  T - N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4" name="Horizontal Scroll 3"/>
          <p:cNvSpPr/>
          <p:nvPr/>
        </p:nvSpPr>
        <p:spPr>
          <a:xfrm>
            <a:off x="2362200" y="0"/>
            <a:ext cx="4244970" cy="16224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w Cen MT" pitchFamily="34" charset="-18"/>
              </a:rPr>
              <a:t>Ispitajte se...</a:t>
            </a:r>
            <a:endParaRPr lang="sr-Latn-CS" sz="4400" dirty="0">
              <a:solidFill>
                <a:schemeClr val="accent5">
                  <a:lumMod val="60000"/>
                  <a:lumOff val="40000"/>
                </a:schemeClr>
              </a:solidFill>
              <a:latin typeface="Tw Cen MT" pitchFamily="34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b="1" dirty="0" smtClean="0"/>
              <a:t>6.</a:t>
            </a:r>
            <a:r>
              <a:rPr lang="hr-HR" dirty="0" smtClean="0"/>
              <a:t>   </a:t>
            </a:r>
            <a:r>
              <a:rPr lang="hr-HR" sz="2400" b="1" dirty="0" smtClean="0"/>
              <a:t>U mojem životu nema stresa.    T – N</a:t>
            </a:r>
          </a:p>
          <a:p>
            <a:pPr>
              <a:buNone/>
            </a:pPr>
            <a:endParaRPr lang="hr-HR" sz="2400" b="1" dirty="0" smtClean="0"/>
          </a:p>
          <a:p>
            <a:pPr marL="514350" indent="-514350">
              <a:buAutoNum type="arabicPeriod" startAt="7"/>
            </a:pPr>
            <a:r>
              <a:rPr lang="hr-HR" sz="2400" b="1" dirty="0" smtClean="0"/>
              <a:t>Slobodno nekome mogu reći da ga volim.   T - N</a:t>
            </a:r>
          </a:p>
          <a:p>
            <a:pPr marL="514350" indent="-514350">
              <a:buAutoNum type="arabicPeriod" startAt="7"/>
            </a:pPr>
            <a:endParaRPr lang="hr-HR" sz="2400" b="1" dirty="0" smtClean="0"/>
          </a:p>
          <a:p>
            <a:pPr marL="514350" indent="-514350">
              <a:buAutoNum type="arabicPeriod" startAt="7"/>
            </a:pPr>
            <a:r>
              <a:rPr lang="hr-HR" sz="2400" b="1" dirty="0" smtClean="0"/>
              <a:t>U nekim situacijama redovito se ljutim.  T – N</a:t>
            </a:r>
          </a:p>
          <a:p>
            <a:pPr marL="514350" indent="-514350">
              <a:buAutoNum type="arabicPeriod" startAt="7"/>
            </a:pPr>
            <a:endParaRPr lang="hr-HR" sz="2400" b="1" dirty="0" smtClean="0"/>
          </a:p>
          <a:p>
            <a:pPr marL="514350" indent="-514350">
              <a:buNone/>
            </a:pPr>
            <a:r>
              <a:rPr lang="hr-HR" sz="2400" b="1" dirty="0" smtClean="0"/>
              <a:t>9.    Osjećam krivnju zbog malih stvari u prošlosti.  T – N</a:t>
            </a:r>
          </a:p>
          <a:p>
            <a:pPr marL="514350" indent="-514350">
              <a:buNone/>
            </a:pPr>
            <a:endParaRPr lang="hr-HR" sz="2400" b="1" dirty="0" smtClean="0"/>
          </a:p>
          <a:p>
            <a:pPr marL="514350" indent="-514350">
              <a:buNone/>
            </a:pPr>
            <a:r>
              <a:rPr lang="hr-HR" sz="2400" b="1" dirty="0" smtClean="0"/>
              <a:t>10.   Kad se isplačem osjećam se super.   T - N</a:t>
            </a:r>
          </a:p>
          <a:p>
            <a:pPr marL="514350" indent="-514350">
              <a:buAutoNum type="arabicPeriod" startAt="7"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sebe usporedimo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sa kućom u kojoj 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tijelo baza kuće, prvi 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drugi kat su emocije 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misli, a na vrhu je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duhovnost, na kojoj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razini najviše boravite?</a:t>
            </a:r>
            <a:endParaRPr lang="hr-HR" dirty="0"/>
          </a:p>
        </p:txBody>
      </p:sp>
      <p:pic>
        <p:nvPicPr>
          <p:cNvPr id="4" name="Picture 2" descr="F:\Skenovi\EQ- kuća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71799" cy="4778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EQ i biologija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781800" cy="50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TKO JE SRETNIJI...</a:t>
            </a: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Manje inteligentni </a:t>
            </a:r>
          </a:p>
          <a:p>
            <a:pPr>
              <a:buNone/>
            </a:pPr>
            <a:r>
              <a:rPr lang="hr-HR" dirty="0" smtClean="0"/>
              <a:t>     ljudi (prosječni ili ispodprosječni), ali osjetljivi za tuđe osjećaje, topli i optimistični?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Visoko inteligentni ljudi koji mnogi vide i znaju,  ali zakočeni, nekomunikativni ...</a:t>
            </a:r>
          </a:p>
          <a:p>
            <a:pPr>
              <a:buNone/>
            </a:pPr>
            <a:r>
              <a:rPr lang="hr-HR" dirty="0" smtClean="0"/>
              <a:t>     ili ???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25844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http://www.glamour.com/sex-love-life/blogs/smitten/1123_teen-girl-covering-ears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648200"/>
            <a:ext cx="2309813" cy="153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8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Dakle, što je važnije za uspjeh u životu?</a:t>
            </a:r>
          </a:p>
          <a:p>
            <a:pPr>
              <a:buNone/>
            </a:pPr>
            <a:r>
              <a:rPr lang="hr-HR" b="1" dirty="0" smtClean="0"/>
              <a:t>    IQ   ili   EQ   ?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" name="Content Placeholder 4" descr="http://www.frank.germano.com/nikolatesla.ht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2743200"/>
            <a:ext cx="1285884" cy="185738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" y="838199"/>
            <a:ext cx="8874027" cy="59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820</Words>
  <Application>Microsoft Office PowerPoint</Application>
  <PresentationFormat>Prikaz na zaslonu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Theme</vt:lpstr>
      <vt:lpstr>Emocionalna inteligencija</vt:lpstr>
      <vt:lpstr>Na  ovom satu ćete...</vt:lpstr>
      <vt:lpstr>PowerPointova prezentacija</vt:lpstr>
      <vt:lpstr>PowerPointova prezentacija</vt:lpstr>
      <vt:lpstr>PowerPointova prezentacija</vt:lpstr>
      <vt:lpstr>EQ i biologija</vt:lpstr>
      <vt:lpstr>TKO JE SRETNIJI...</vt:lpstr>
      <vt:lpstr>PowerPointova prezentacija</vt:lpstr>
      <vt:lpstr>PowerPointova prezentacija</vt:lpstr>
      <vt:lpstr>Što je emocionalna inteligencija?</vt:lpstr>
      <vt:lpstr>Izražavanje emocija</vt:lpstr>
      <vt:lpstr> Prepoznavanje svojih osjećaja i osjećaja drugih ljudi  </vt:lpstr>
      <vt:lpstr> </vt:lpstr>
      <vt:lpstr> Vladanje emocijama </vt:lpstr>
      <vt:lpstr> Korištenje emocija </vt:lpstr>
      <vt:lpstr>PowerPointova prezentacija</vt:lpstr>
      <vt:lpstr>Vježba: Prepoznavanje emocija na osnovu vanjskih znakova</vt:lpstr>
      <vt:lpstr>PowerPointova prezentacija</vt:lpstr>
      <vt:lpstr>Odgovori u prilog većeg EQ...</vt:lpstr>
      <vt:lpstr>PowerPointova prezentacija</vt:lpstr>
      <vt:lpstr>PowerPointova prezentacija</vt:lpstr>
      <vt:lpstr>ZANIMLJIVOSTI...</vt:lpstr>
      <vt:lpstr>To je sve za danas.....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Emocionalna inteligencija</dc:title>
  <dc:creator/>
  <cp:lastModifiedBy>User_PC</cp:lastModifiedBy>
  <cp:revision>35</cp:revision>
  <dcterms:created xsi:type="dcterms:W3CDTF">2006-08-16T00:00:00Z</dcterms:created>
  <dcterms:modified xsi:type="dcterms:W3CDTF">2015-04-27T20:39:30Z</dcterms:modified>
</cp:coreProperties>
</file>