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72" r:id="rId14"/>
    <p:sldId id="269" r:id="rId15"/>
    <p:sldId id="271" r:id="rId16"/>
    <p:sldId id="273" r:id="rId17"/>
    <p:sldId id="278" r:id="rId18"/>
    <p:sldId id="274" r:id="rId19"/>
    <p:sldId id="275" r:id="rId20"/>
    <p:sldId id="276" r:id="rId21"/>
    <p:sldId id="279" r:id="rId22"/>
    <p:sldId id="280" r:id="rId23"/>
    <p:sldId id="282" r:id="rId2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A59E28-7932-4BD5-A9C0-A6FDBF655B92}" type="doc">
      <dgm:prSet loTypeId="urn:microsoft.com/office/officeart/2005/8/layout/cycle5" loCatId="cycle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hr-HR"/>
        </a:p>
      </dgm:t>
    </dgm:pt>
    <dgm:pt modelId="{CF343E7C-2F25-423B-8A28-BCF8696E8D16}">
      <dgm:prSet phldrT="[Tekst]"/>
      <dgm:spPr/>
      <dgm:t>
        <a:bodyPr/>
        <a:lstStyle/>
        <a:p>
          <a:r>
            <a:rPr lang="hr-HR" dirty="0" smtClean="0"/>
            <a:t>I. Faza – </a:t>
          </a:r>
          <a:r>
            <a:rPr lang="hr-HR" dirty="0" err="1" smtClean="0"/>
            <a:t>N.VIJEĆE</a:t>
          </a:r>
          <a:endParaRPr lang="hr-HR" dirty="0"/>
        </a:p>
      </dgm:t>
    </dgm:pt>
    <dgm:pt modelId="{556D8833-7BCA-40CB-BB3E-BB256E6CD340}" type="parTrans" cxnId="{37FFAEDC-FE92-425B-A8F4-9FBAD21B6C91}">
      <dgm:prSet/>
      <dgm:spPr/>
      <dgm:t>
        <a:bodyPr/>
        <a:lstStyle/>
        <a:p>
          <a:endParaRPr lang="hr-HR"/>
        </a:p>
      </dgm:t>
    </dgm:pt>
    <dgm:pt modelId="{6B88CDA0-C006-4222-912A-C91C6F91054E}" type="sibTrans" cxnId="{37FFAEDC-FE92-425B-A8F4-9FBAD21B6C91}">
      <dgm:prSet/>
      <dgm:spPr/>
      <dgm:t>
        <a:bodyPr/>
        <a:lstStyle/>
        <a:p>
          <a:endParaRPr lang="hr-HR"/>
        </a:p>
      </dgm:t>
    </dgm:pt>
    <dgm:pt modelId="{45BDD5EC-B564-4CAA-8FAC-79339063D668}">
      <dgm:prSet phldrT="[Tekst]"/>
      <dgm:spPr/>
      <dgm:t>
        <a:bodyPr/>
        <a:lstStyle/>
        <a:p>
          <a:r>
            <a:rPr lang="hr-HR" dirty="0" err="1" smtClean="0"/>
            <a:t>II.Faza</a:t>
          </a:r>
          <a:r>
            <a:rPr lang="hr-HR" dirty="0" smtClean="0"/>
            <a:t> – popis učenika i razredna knjiga</a:t>
          </a:r>
          <a:endParaRPr lang="hr-HR" dirty="0"/>
        </a:p>
      </dgm:t>
    </dgm:pt>
    <dgm:pt modelId="{84C6AE39-3470-4A29-8AE1-3FF1F121D1EB}" type="parTrans" cxnId="{E639CED3-B609-4265-ABC0-953BEFE00925}">
      <dgm:prSet/>
      <dgm:spPr/>
      <dgm:t>
        <a:bodyPr/>
        <a:lstStyle/>
        <a:p>
          <a:endParaRPr lang="hr-HR"/>
        </a:p>
      </dgm:t>
    </dgm:pt>
    <dgm:pt modelId="{F3ED529F-FDC5-4734-BA11-AAC187526B90}" type="sibTrans" cxnId="{E639CED3-B609-4265-ABC0-953BEFE00925}">
      <dgm:prSet/>
      <dgm:spPr/>
      <dgm:t>
        <a:bodyPr/>
        <a:lstStyle/>
        <a:p>
          <a:endParaRPr lang="hr-HR"/>
        </a:p>
      </dgm:t>
    </dgm:pt>
    <dgm:pt modelId="{BCBB6B62-1051-4B39-B5BC-366D60C7C7A9}">
      <dgm:prSet phldrT="[Tekst]"/>
      <dgm:spPr/>
      <dgm:t>
        <a:bodyPr/>
        <a:lstStyle/>
        <a:p>
          <a:r>
            <a:rPr lang="hr-HR" dirty="0" err="1" smtClean="0"/>
            <a:t>III.Faza</a:t>
          </a:r>
          <a:r>
            <a:rPr lang="hr-HR" dirty="0" smtClean="0"/>
            <a:t> – sastanci i edukacija učenika - pomagača</a:t>
          </a:r>
          <a:endParaRPr lang="hr-HR" dirty="0"/>
        </a:p>
      </dgm:t>
    </dgm:pt>
    <dgm:pt modelId="{F9BDFF2B-1302-4BBE-B658-8DCA706570AF}" type="parTrans" cxnId="{248D8982-5B25-4FAA-AE93-1A1D508FEB22}">
      <dgm:prSet/>
      <dgm:spPr/>
      <dgm:t>
        <a:bodyPr/>
        <a:lstStyle/>
        <a:p>
          <a:endParaRPr lang="hr-HR"/>
        </a:p>
      </dgm:t>
    </dgm:pt>
    <dgm:pt modelId="{9DC7C372-C93A-422E-A763-0E7283FDD955}" type="sibTrans" cxnId="{248D8982-5B25-4FAA-AE93-1A1D508FEB22}">
      <dgm:prSet/>
      <dgm:spPr/>
      <dgm:t>
        <a:bodyPr/>
        <a:lstStyle/>
        <a:p>
          <a:endParaRPr lang="hr-HR"/>
        </a:p>
      </dgm:t>
    </dgm:pt>
    <dgm:pt modelId="{86F095C3-34AE-4CFB-9393-D6E49C1D413E}">
      <dgm:prSet phldrT="[Tekst]"/>
      <dgm:spPr/>
      <dgm:t>
        <a:bodyPr/>
        <a:lstStyle/>
        <a:p>
          <a:r>
            <a:rPr lang="hr-HR" dirty="0" smtClean="0"/>
            <a:t>IV. Faza – provedba pomoći Učenici za učenike</a:t>
          </a:r>
          <a:endParaRPr lang="hr-HR" dirty="0"/>
        </a:p>
      </dgm:t>
    </dgm:pt>
    <dgm:pt modelId="{60425BAB-98BB-4D7D-BD33-384D37D518A6}" type="parTrans" cxnId="{D62AE747-CC90-4182-AA2D-39A60970C3B7}">
      <dgm:prSet/>
      <dgm:spPr/>
      <dgm:t>
        <a:bodyPr/>
        <a:lstStyle/>
        <a:p>
          <a:endParaRPr lang="hr-HR"/>
        </a:p>
      </dgm:t>
    </dgm:pt>
    <dgm:pt modelId="{96CF0DBF-BC8A-45A4-A153-CC19669F0D37}" type="sibTrans" cxnId="{D62AE747-CC90-4182-AA2D-39A60970C3B7}">
      <dgm:prSet/>
      <dgm:spPr/>
      <dgm:t>
        <a:bodyPr/>
        <a:lstStyle/>
        <a:p>
          <a:endParaRPr lang="hr-HR"/>
        </a:p>
      </dgm:t>
    </dgm:pt>
    <dgm:pt modelId="{D0B70321-A447-44EB-B335-23513EBADB59}">
      <dgm:prSet phldrT="[Tekst]"/>
      <dgm:spPr/>
      <dgm:t>
        <a:bodyPr/>
        <a:lstStyle/>
        <a:p>
          <a:r>
            <a:rPr lang="hr-HR" dirty="0" smtClean="0"/>
            <a:t>V. Faza- analiza ocjena na kraju godine – završna anketa</a:t>
          </a:r>
          <a:endParaRPr lang="hr-HR" dirty="0"/>
        </a:p>
      </dgm:t>
    </dgm:pt>
    <dgm:pt modelId="{FB8011E2-7E0F-441A-9BA5-CB2818ECE565}" type="parTrans" cxnId="{2E23002B-98C7-45C6-8260-300732885A99}">
      <dgm:prSet/>
      <dgm:spPr/>
      <dgm:t>
        <a:bodyPr/>
        <a:lstStyle/>
        <a:p>
          <a:endParaRPr lang="hr-HR"/>
        </a:p>
      </dgm:t>
    </dgm:pt>
    <dgm:pt modelId="{F2F99ADF-9500-4C1C-9532-9FC0EF61A109}" type="sibTrans" cxnId="{2E23002B-98C7-45C6-8260-300732885A99}">
      <dgm:prSet/>
      <dgm:spPr/>
      <dgm:t>
        <a:bodyPr/>
        <a:lstStyle/>
        <a:p>
          <a:endParaRPr lang="hr-HR"/>
        </a:p>
      </dgm:t>
    </dgm:pt>
    <dgm:pt modelId="{66DD23F6-E673-481B-9413-8C27B498FC0D}" type="pres">
      <dgm:prSet presAssocID="{52A59E28-7932-4BD5-A9C0-A6FDBF655B9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91E344A-5808-4EF7-8843-7A820B4E9A2F}" type="pres">
      <dgm:prSet presAssocID="{CF343E7C-2F25-423B-8A28-BCF8696E8D1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839E5CF-5792-4862-9145-D6A8D065F05D}" type="pres">
      <dgm:prSet presAssocID="{CF343E7C-2F25-423B-8A28-BCF8696E8D16}" presName="spNode" presStyleCnt="0"/>
      <dgm:spPr/>
    </dgm:pt>
    <dgm:pt modelId="{37F19DA1-F2BC-47AB-956E-8C6EF181A4B2}" type="pres">
      <dgm:prSet presAssocID="{6B88CDA0-C006-4222-912A-C91C6F91054E}" presName="sibTrans" presStyleLbl="sibTrans1D1" presStyleIdx="0" presStyleCnt="5"/>
      <dgm:spPr/>
      <dgm:t>
        <a:bodyPr/>
        <a:lstStyle/>
        <a:p>
          <a:endParaRPr lang="hr-HR"/>
        </a:p>
      </dgm:t>
    </dgm:pt>
    <dgm:pt modelId="{DD61AA11-CA37-4F10-BF2F-C2963CD19377}" type="pres">
      <dgm:prSet presAssocID="{45BDD5EC-B564-4CAA-8FAC-79339063D66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E2DBE40-142F-4757-B309-F27C6508C530}" type="pres">
      <dgm:prSet presAssocID="{45BDD5EC-B564-4CAA-8FAC-79339063D668}" presName="spNode" presStyleCnt="0"/>
      <dgm:spPr/>
    </dgm:pt>
    <dgm:pt modelId="{059BFCD5-4E7B-4F55-AA72-B2D49997A6DC}" type="pres">
      <dgm:prSet presAssocID="{F3ED529F-FDC5-4734-BA11-AAC187526B90}" presName="sibTrans" presStyleLbl="sibTrans1D1" presStyleIdx="1" presStyleCnt="5"/>
      <dgm:spPr/>
      <dgm:t>
        <a:bodyPr/>
        <a:lstStyle/>
        <a:p>
          <a:endParaRPr lang="hr-HR"/>
        </a:p>
      </dgm:t>
    </dgm:pt>
    <dgm:pt modelId="{0039A16F-F78F-47D5-B83A-C2677F9A1CE6}" type="pres">
      <dgm:prSet presAssocID="{BCBB6B62-1051-4B39-B5BC-366D60C7C7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ED3F20-1631-4752-BB83-1EEBA44EDCE5}" type="pres">
      <dgm:prSet presAssocID="{BCBB6B62-1051-4B39-B5BC-366D60C7C7A9}" presName="spNode" presStyleCnt="0"/>
      <dgm:spPr/>
    </dgm:pt>
    <dgm:pt modelId="{A69203DF-5258-4E87-A5E7-959B94C40488}" type="pres">
      <dgm:prSet presAssocID="{9DC7C372-C93A-422E-A763-0E7283FDD955}" presName="sibTrans" presStyleLbl="sibTrans1D1" presStyleIdx="2" presStyleCnt="5"/>
      <dgm:spPr/>
      <dgm:t>
        <a:bodyPr/>
        <a:lstStyle/>
        <a:p>
          <a:endParaRPr lang="hr-HR"/>
        </a:p>
      </dgm:t>
    </dgm:pt>
    <dgm:pt modelId="{3321CE3A-B5C3-45AC-9DBD-3B262E99A300}" type="pres">
      <dgm:prSet presAssocID="{86F095C3-34AE-4CFB-9393-D6E49C1D41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440F5B2-7981-4BB8-9728-E2B6AA8D2831}" type="pres">
      <dgm:prSet presAssocID="{86F095C3-34AE-4CFB-9393-D6E49C1D413E}" presName="spNode" presStyleCnt="0"/>
      <dgm:spPr/>
    </dgm:pt>
    <dgm:pt modelId="{DDC9518D-78EB-46A9-9B38-03969CAE5344}" type="pres">
      <dgm:prSet presAssocID="{96CF0DBF-BC8A-45A4-A153-CC19669F0D37}" presName="sibTrans" presStyleLbl="sibTrans1D1" presStyleIdx="3" presStyleCnt="5"/>
      <dgm:spPr/>
      <dgm:t>
        <a:bodyPr/>
        <a:lstStyle/>
        <a:p>
          <a:endParaRPr lang="hr-HR"/>
        </a:p>
      </dgm:t>
    </dgm:pt>
    <dgm:pt modelId="{0586EE9C-D8E3-4008-A51F-C9334370B034}" type="pres">
      <dgm:prSet presAssocID="{D0B70321-A447-44EB-B335-23513EBADB5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0775468-5131-40ED-837F-7CAD73D05007}" type="pres">
      <dgm:prSet presAssocID="{D0B70321-A447-44EB-B335-23513EBADB59}" presName="spNode" presStyleCnt="0"/>
      <dgm:spPr/>
    </dgm:pt>
    <dgm:pt modelId="{74990744-61B3-4835-A9C0-3C6C19CAF83B}" type="pres">
      <dgm:prSet presAssocID="{F2F99ADF-9500-4C1C-9532-9FC0EF61A109}" presName="sibTrans" presStyleLbl="sibTrans1D1" presStyleIdx="4" presStyleCnt="5"/>
      <dgm:spPr/>
      <dgm:t>
        <a:bodyPr/>
        <a:lstStyle/>
        <a:p>
          <a:endParaRPr lang="hr-HR"/>
        </a:p>
      </dgm:t>
    </dgm:pt>
  </dgm:ptLst>
  <dgm:cxnLst>
    <dgm:cxn modelId="{D62AE747-CC90-4182-AA2D-39A60970C3B7}" srcId="{52A59E28-7932-4BD5-A9C0-A6FDBF655B92}" destId="{86F095C3-34AE-4CFB-9393-D6E49C1D413E}" srcOrd="3" destOrd="0" parTransId="{60425BAB-98BB-4D7D-BD33-384D37D518A6}" sibTransId="{96CF0DBF-BC8A-45A4-A153-CC19669F0D37}"/>
    <dgm:cxn modelId="{EAE9D019-D223-433A-A8B1-10CD719A3481}" type="presOf" srcId="{6B88CDA0-C006-4222-912A-C91C6F91054E}" destId="{37F19DA1-F2BC-47AB-956E-8C6EF181A4B2}" srcOrd="0" destOrd="0" presId="urn:microsoft.com/office/officeart/2005/8/layout/cycle5"/>
    <dgm:cxn modelId="{248D8982-5B25-4FAA-AE93-1A1D508FEB22}" srcId="{52A59E28-7932-4BD5-A9C0-A6FDBF655B92}" destId="{BCBB6B62-1051-4B39-B5BC-366D60C7C7A9}" srcOrd="2" destOrd="0" parTransId="{F9BDFF2B-1302-4BBE-B658-8DCA706570AF}" sibTransId="{9DC7C372-C93A-422E-A763-0E7283FDD955}"/>
    <dgm:cxn modelId="{934003C9-2AD1-4B35-94BE-B1B010FF52A0}" type="presOf" srcId="{52A59E28-7932-4BD5-A9C0-A6FDBF655B92}" destId="{66DD23F6-E673-481B-9413-8C27B498FC0D}" srcOrd="0" destOrd="0" presId="urn:microsoft.com/office/officeart/2005/8/layout/cycle5"/>
    <dgm:cxn modelId="{B96BCBB2-9746-49FE-8CB1-864C646306DE}" type="presOf" srcId="{CF343E7C-2F25-423B-8A28-BCF8696E8D16}" destId="{A91E344A-5808-4EF7-8843-7A820B4E9A2F}" srcOrd="0" destOrd="0" presId="urn:microsoft.com/office/officeart/2005/8/layout/cycle5"/>
    <dgm:cxn modelId="{281C8592-3760-417C-AB99-DE8122C32C11}" type="presOf" srcId="{96CF0DBF-BC8A-45A4-A153-CC19669F0D37}" destId="{DDC9518D-78EB-46A9-9B38-03969CAE5344}" srcOrd="0" destOrd="0" presId="urn:microsoft.com/office/officeart/2005/8/layout/cycle5"/>
    <dgm:cxn modelId="{E20DC1E2-C8DF-4B54-BAEB-CA2596CF10D6}" type="presOf" srcId="{45BDD5EC-B564-4CAA-8FAC-79339063D668}" destId="{DD61AA11-CA37-4F10-BF2F-C2963CD19377}" srcOrd="0" destOrd="0" presId="urn:microsoft.com/office/officeart/2005/8/layout/cycle5"/>
    <dgm:cxn modelId="{DDE54541-0454-4176-807E-B2413100C2BA}" type="presOf" srcId="{D0B70321-A447-44EB-B335-23513EBADB59}" destId="{0586EE9C-D8E3-4008-A51F-C9334370B034}" srcOrd="0" destOrd="0" presId="urn:microsoft.com/office/officeart/2005/8/layout/cycle5"/>
    <dgm:cxn modelId="{37FFAEDC-FE92-425B-A8F4-9FBAD21B6C91}" srcId="{52A59E28-7932-4BD5-A9C0-A6FDBF655B92}" destId="{CF343E7C-2F25-423B-8A28-BCF8696E8D16}" srcOrd="0" destOrd="0" parTransId="{556D8833-7BCA-40CB-BB3E-BB256E6CD340}" sibTransId="{6B88CDA0-C006-4222-912A-C91C6F91054E}"/>
    <dgm:cxn modelId="{0FA2CBFA-7F60-4670-B01B-DC26514F090D}" type="presOf" srcId="{BCBB6B62-1051-4B39-B5BC-366D60C7C7A9}" destId="{0039A16F-F78F-47D5-B83A-C2677F9A1CE6}" srcOrd="0" destOrd="0" presId="urn:microsoft.com/office/officeart/2005/8/layout/cycle5"/>
    <dgm:cxn modelId="{192B9EC8-839C-470C-AF64-5BCC49A5A538}" type="presOf" srcId="{86F095C3-34AE-4CFB-9393-D6E49C1D413E}" destId="{3321CE3A-B5C3-45AC-9DBD-3B262E99A300}" srcOrd="0" destOrd="0" presId="urn:microsoft.com/office/officeart/2005/8/layout/cycle5"/>
    <dgm:cxn modelId="{2E23002B-98C7-45C6-8260-300732885A99}" srcId="{52A59E28-7932-4BD5-A9C0-A6FDBF655B92}" destId="{D0B70321-A447-44EB-B335-23513EBADB59}" srcOrd="4" destOrd="0" parTransId="{FB8011E2-7E0F-441A-9BA5-CB2818ECE565}" sibTransId="{F2F99ADF-9500-4C1C-9532-9FC0EF61A109}"/>
    <dgm:cxn modelId="{E639CED3-B609-4265-ABC0-953BEFE00925}" srcId="{52A59E28-7932-4BD5-A9C0-A6FDBF655B92}" destId="{45BDD5EC-B564-4CAA-8FAC-79339063D668}" srcOrd="1" destOrd="0" parTransId="{84C6AE39-3470-4A29-8AE1-3FF1F121D1EB}" sibTransId="{F3ED529F-FDC5-4734-BA11-AAC187526B90}"/>
    <dgm:cxn modelId="{9A3C0100-6E35-4D6A-9E25-B4DFB38B6AEE}" type="presOf" srcId="{F3ED529F-FDC5-4734-BA11-AAC187526B90}" destId="{059BFCD5-4E7B-4F55-AA72-B2D49997A6DC}" srcOrd="0" destOrd="0" presId="urn:microsoft.com/office/officeart/2005/8/layout/cycle5"/>
    <dgm:cxn modelId="{E950B230-624C-4D97-AF22-C9B554B055B4}" type="presOf" srcId="{F2F99ADF-9500-4C1C-9532-9FC0EF61A109}" destId="{74990744-61B3-4835-A9C0-3C6C19CAF83B}" srcOrd="0" destOrd="0" presId="urn:microsoft.com/office/officeart/2005/8/layout/cycle5"/>
    <dgm:cxn modelId="{C596A73C-A52D-43B4-A4B5-042FAEE7D0BA}" type="presOf" srcId="{9DC7C372-C93A-422E-A763-0E7283FDD955}" destId="{A69203DF-5258-4E87-A5E7-959B94C40488}" srcOrd="0" destOrd="0" presId="urn:microsoft.com/office/officeart/2005/8/layout/cycle5"/>
    <dgm:cxn modelId="{C0E03C70-BB7A-454D-A3F4-40B6E40EE290}" type="presParOf" srcId="{66DD23F6-E673-481B-9413-8C27B498FC0D}" destId="{A91E344A-5808-4EF7-8843-7A820B4E9A2F}" srcOrd="0" destOrd="0" presId="urn:microsoft.com/office/officeart/2005/8/layout/cycle5"/>
    <dgm:cxn modelId="{C8673BDA-0575-4C2B-A2CA-F24C26B6D1BA}" type="presParOf" srcId="{66DD23F6-E673-481B-9413-8C27B498FC0D}" destId="{6839E5CF-5792-4862-9145-D6A8D065F05D}" srcOrd="1" destOrd="0" presId="urn:microsoft.com/office/officeart/2005/8/layout/cycle5"/>
    <dgm:cxn modelId="{C4BA63B0-D330-4E73-B8DA-AE73E1D6F7E5}" type="presParOf" srcId="{66DD23F6-E673-481B-9413-8C27B498FC0D}" destId="{37F19DA1-F2BC-47AB-956E-8C6EF181A4B2}" srcOrd="2" destOrd="0" presId="urn:microsoft.com/office/officeart/2005/8/layout/cycle5"/>
    <dgm:cxn modelId="{2D28D4C1-E9B5-46F6-9D33-B5B06DFA7260}" type="presParOf" srcId="{66DD23F6-E673-481B-9413-8C27B498FC0D}" destId="{DD61AA11-CA37-4F10-BF2F-C2963CD19377}" srcOrd="3" destOrd="0" presId="urn:microsoft.com/office/officeart/2005/8/layout/cycle5"/>
    <dgm:cxn modelId="{C9940A32-7435-4FF7-AFDE-4D563B1D2F57}" type="presParOf" srcId="{66DD23F6-E673-481B-9413-8C27B498FC0D}" destId="{3E2DBE40-142F-4757-B309-F27C6508C530}" srcOrd="4" destOrd="0" presId="urn:microsoft.com/office/officeart/2005/8/layout/cycle5"/>
    <dgm:cxn modelId="{10B2C38F-DB65-4C53-84A5-D63FD60B5F23}" type="presParOf" srcId="{66DD23F6-E673-481B-9413-8C27B498FC0D}" destId="{059BFCD5-4E7B-4F55-AA72-B2D49997A6DC}" srcOrd="5" destOrd="0" presId="urn:microsoft.com/office/officeart/2005/8/layout/cycle5"/>
    <dgm:cxn modelId="{3E808A0D-DDC4-45BD-B809-A06852956579}" type="presParOf" srcId="{66DD23F6-E673-481B-9413-8C27B498FC0D}" destId="{0039A16F-F78F-47D5-B83A-C2677F9A1CE6}" srcOrd="6" destOrd="0" presId="urn:microsoft.com/office/officeart/2005/8/layout/cycle5"/>
    <dgm:cxn modelId="{81080C3A-6618-48EF-9EF4-70F4DD9F0C41}" type="presParOf" srcId="{66DD23F6-E673-481B-9413-8C27B498FC0D}" destId="{88ED3F20-1631-4752-BB83-1EEBA44EDCE5}" srcOrd="7" destOrd="0" presId="urn:microsoft.com/office/officeart/2005/8/layout/cycle5"/>
    <dgm:cxn modelId="{32986186-7430-481A-9E23-60E4FD0C816A}" type="presParOf" srcId="{66DD23F6-E673-481B-9413-8C27B498FC0D}" destId="{A69203DF-5258-4E87-A5E7-959B94C40488}" srcOrd="8" destOrd="0" presId="urn:microsoft.com/office/officeart/2005/8/layout/cycle5"/>
    <dgm:cxn modelId="{155835F6-F9C6-49DE-B9E7-45C4A5B7C936}" type="presParOf" srcId="{66DD23F6-E673-481B-9413-8C27B498FC0D}" destId="{3321CE3A-B5C3-45AC-9DBD-3B262E99A300}" srcOrd="9" destOrd="0" presId="urn:microsoft.com/office/officeart/2005/8/layout/cycle5"/>
    <dgm:cxn modelId="{8CCC06B4-22AA-4759-9E9A-9A3C626B06B6}" type="presParOf" srcId="{66DD23F6-E673-481B-9413-8C27B498FC0D}" destId="{C440F5B2-7981-4BB8-9728-E2B6AA8D2831}" srcOrd="10" destOrd="0" presId="urn:microsoft.com/office/officeart/2005/8/layout/cycle5"/>
    <dgm:cxn modelId="{11D2033F-D404-49AB-87CA-A90398608AF4}" type="presParOf" srcId="{66DD23F6-E673-481B-9413-8C27B498FC0D}" destId="{DDC9518D-78EB-46A9-9B38-03969CAE5344}" srcOrd="11" destOrd="0" presId="urn:microsoft.com/office/officeart/2005/8/layout/cycle5"/>
    <dgm:cxn modelId="{F39789E1-4813-42EA-B5F3-D5A3BA1CEE13}" type="presParOf" srcId="{66DD23F6-E673-481B-9413-8C27B498FC0D}" destId="{0586EE9C-D8E3-4008-A51F-C9334370B034}" srcOrd="12" destOrd="0" presId="urn:microsoft.com/office/officeart/2005/8/layout/cycle5"/>
    <dgm:cxn modelId="{3D7FAFB4-723F-42C6-936F-519806B12EE6}" type="presParOf" srcId="{66DD23F6-E673-481B-9413-8C27B498FC0D}" destId="{80775468-5131-40ED-837F-7CAD73D05007}" srcOrd="13" destOrd="0" presId="urn:microsoft.com/office/officeart/2005/8/layout/cycle5"/>
    <dgm:cxn modelId="{628B3B87-6FB5-42CC-84D7-D68D97B801FA}" type="presParOf" srcId="{66DD23F6-E673-481B-9413-8C27B498FC0D}" destId="{74990744-61B3-4835-A9C0-3C6C19CAF83B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E344A-5808-4EF7-8843-7A820B4E9A2F}">
      <dsp:nvSpPr>
        <dsp:cNvPr id="0" name=""/>
        <dsp:cNvSpPr/>
      </dsp:nvSpPr>
      <dsp:spPr>
        <a:xfrm>
          <a:off x="3133734" y="1970"/>
          <a:ext cx="1276331" cy="8296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I. Faza – </a:t>
          </a:r>
          <a:r>
            <a:rPr lang="hr-HR" sz="1200" kern="1200" dirty="0" err="1" smtClean="0"/>
            <a:t>N.VIJEĆE</a:t>
          </a:r>
          <a:endParaRPr lang="hr-HR" sz="1200" kern="1200" dirty="0"/>
        </a:p>
      </dsp:txBody>
      <dsp:txXfrm>
        <a:off x="3174232" y="42468"/>
        <a:ext cx="1195335" cy="748619"/>
      </dsp:txXfrm>
    </dsp:sp>
    <dsp:sp modelId="{37F19DA1-F2BC-47AB-956E-8C6EF181A4B2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2466213" y="210930"/>
              </a:moveTo>
              <a:arcTo wR="1657145" hR="1657145" stAng="17953460" swAng="1211500"/>
            </a:path>
          </a:pathLst>
        </a:custGeom>
        <a:noFill/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1AA11-CA37-4F10-BF2F-C2963CD19377}">
      <dsp:nvSpPr>
        <dsp:cNvPr id="0" name=""/>
        <dsp:cNvSpPr/>
      </dsp:nvSpPr>
      <dsp:spPr>
        <a:xfrm>
          <a:off x="4709773" y="1147030"/>
          <a:ext cx="1276331" cy="8296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err="1" smtClean="0"/>
            <a:t>II.Faza</a:t>
          </a:r>
          <a:r>
            <a:rPr lang="hr-HR" sz="1200" kern="1200" dirty="0" smtClean="0"/>
            <a:t> – popis učenika i razredna knjiga</a:t>
          </a:r>
          <a:endParaRPr lang="hr-HR" sz="1200" kern="1200" dirty="0"/>
        </a:p>
      </dsp:txBody>
      <dsp:txXfrm>
        <a:off x="4750271" y="1187528"/>
        <a:ext cx="1195335" cy="748619"/>
      </dsp:txXfrm>
    </dsp:sp>
    <dsp:sp modelId="{059BFCD5-4E7B-4F55-AA72-B2D49997A6DC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3310314" y="1771864"/>
              </a:moveTo>
              <a:arcTo wR="1657145" hR="1657145" stAng="21838175" swAng="1359696"/>
            </a:path>
          </a:pathLst>
        </a:custGeom>
        <a:noFill/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9A16F-F78F-47D5-B83A-C2677F9A1CE6}">
      <dsp:nvSpPr>
        <dsp:cNvPr id="0" name=""/>
        <dsp:cNvSpPr/>
      </dsp:nvSpPr>
      <dsp:spPr>
        <a:xfrm>
          <a:off x="4107779" y="2999774"/>
          <a:ext cx="1276331" cy="8296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err="1" smtClean="0"/>
            <a:t>III.Faza</a:t>
          </a:r>
          <a:r>
            <a:rPr lang="hr-HR" sz="1200" kern="1200" dirty="0" smtClean="0"/>
            <a:t> – sastanci i edukacija učenika - pomagača</a:t>
          </a:r>
          <a:endParaRPr lang="hr-HR" sz="1200" kern="1200" dirty="0"/>
        </a:p>
      </dsp:txBody>
      <dsp:txXfrm>
        <a:off x="4148277" y="3040272"/>
        <a:ext cx="1195335" cy="748619"/>
      </dsp:txXfrm>
    </dsp:sp>
    <dsp:sp modelId="{A69203DF-5258-4E87-A5E7-959B94C40488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1860502" y="3301765"/>
              </a:moveTo>
              <a:arcTo wR="1657145" hR="1657145" stAng="4977069" swAng="845862"/>
            </a:path>
          </a:pathLst>
        </a:custGeom>
        <a:noFill/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21CE3A-B5C3-45AC-9DBD-3B262E99A300}">
      <dsp:nvSpPr>
        <dsp:cNvPr id="0" name=""/>
        <dsp:cNvSpPr/>
      </dsp:nvSpPr>
      <dsp:spPr>
        <a:xfrm>
          <a:off x="2159688" y="2999774"/>
          <a:ext cx="1276331" cy="8296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IV. Faza – provedba pomoći Učenici za učenike</a:t>
          </a:r>
          <a:endParaRPr lang="hr-HR" sz="1200" kern="1200" dirty="0"/>
        </a:p>
      </dsp:txBody>
      <dsp:txXfrm>
        <a:off x="2200186" y="3040272"/>
        <a:ext cx="1195335" cy="748619"/>
      </dsp:txXfrm>
    </dsp:sp>
    <dsp:sp modelId="{DDC9518D-78EB-46A9-9B38-03969CAE5344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175805" y="2399953"/>
              </a:moveTo>
              <a:arcTo wR="1657145" hR="1657145" stAng="9202129" swAng="1359696"/>
            </a:path>
          </a:pathLst>
        </a:custGeom>
        <a:noFill/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6EE9C-D8E3-4008-A51F-C9334370B034}">
      <dsp:nvSpPr>
        <dsp:cNvPr id="0" name=""/>
        <dsp:cNvSpPr/>
      </dsp:nvSpPr>
      <dsp:spPr>
        <a:xfrm>
          <a:off x="1557695" y="1147030"/>
          <a:ext cx="1276331" cy="8296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V. Faza- analiza ocjena na kraju godine – završna anketa</a:t>
          </a:r>
          <a:endParaRPr lang="hr-HR" sz="1200" kern="1200" dirty="0"/>
        </a:p>
      </dsp:txBody>
      <dsp:txXfrm>
        <a:off x="1598193" y="1187528"/>
        <a:ext cx="1195335" cy="748619"/>
      </dsp:txXfrm>
    </dsp:sp>
    <dsp:sp modelId="{74990744-61B3-4835-A9C0-3C6C19CAF83B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398621" y="579069"/>
              </a:moveTo>
              <a:arcTo wR="1657145" hR="1657145" stAng="13235040" swAng="1211500"/>
            </a:path>
          </a:pathLst>
        </a:custGeom>
        <a:noFill/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725E168-8285-419C-815F-F6644E217481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F9B2BE1-8296-41BB-8204-0E208B73063B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700" b="1" dirty="0" smtClean="0"/>
              <a:t>UČENJE MOŽE BITI ZABAVNO (Učenici za učenike)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4400" dirty="0" smtClean="0"/>
              <a:t>– inicijativa Škole za pomoć učenicima</a:t>
            </a:r>
            <a:endParaRPr lang="hr-HR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Mislav Čupić,stručni suradnik – psiholog</a:t>
            </a:r>
          </a:p>
          <a:p>
            <a:r>
              <a:rPr lang="hr-HR" sz="2400" dirty="0" smtClean="0"/>
              <a:t>Srednja škola </a:t>
            </a:r>
            <a:r>
              <a:rPr lang="hr-HR" sz="2400" dirty="0" err="1" smtClean="0"/>
              <a:t>Jelkovec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02184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Nacrt (plan provedbe):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hr-HR" dirty="0" smtClean="0"/>
              <a:t> Na temelju pregleda razrednih knjiga, preporuka predmetnih nastavnika odrediti koji učenici ulaze u kategoriju onih koje ćemo pozvati na uvodni sastanak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 smtClean="0"/>
              <a:t> Trideset i pet učenika Srednje škole </a:t>
            </a:r>
            <a:r>
              <a:rPr lang="hr-HR" dirty="0" err="1" smtClean="0"/>
              <a:t>Jelkovec</a:t>
            </a:r>
            <a:r>
              <a:rPr lang="hr-HR" dirty="0" smtClean="0"/>
              <a:t> pozvano u prostorije Škole na sastanak na kojem predlažemo provedbu inicijative „Učenici za učenike”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 smtClean="0"/>
              <a:t> U suradnji s nastavničkim vijećem i ravnateljicom odredili unaprijed da se učenicima koji budu pomagali drugim učenicima odredi pohvala i preporuka:</a:t>
            </a:r>
          </a:p>
          <a:p>
            <a:pPr marL="457200" indent="-457200" algn="just">
              <a:buAutoNum type="alphaLcParenR"/>
            </a:pPr>
            <a:r>
              <a:rPr lang="hr-HR" dirty="0" smtClean="0"/>
              <a:t>Pohvala za promicanje humanosti i ugleda Srednje škole </a:t>
            </a:r>
            <a:r>
              <a:rPr lang="hr-HR" dirty="0" err="1" smtClean="0"/>
              <a:t>Jelkovec</a:t>
            </a:r>
            <a:endParaRPr lang="hr-HR" dirty="0" smtClean="0"/>
          </a:p>
          <a:p>
            <a:pPr marL="457200" indent="-457200" algn="just">
              <a:buAutoNum type="alphaLcParenR"/>
            </a:pPr>
            <a:r>
              <a:rPr lang="hr-HR" dirty="0" smtClean="0"/>
              <a:t>Preporuka ravnateljice u pisanom obliku za bilo kakav oblik studiranja, zaposlenja i sl.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918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Nacrt (plan provedbe):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 startAt="4"/>
            </a:pPr>
            <a:r>
              <a:rPr lang="hr-HR" dirty="0"/>
              <a:t> Učenicima je na sastanku predložena inicijativa „Učenici za učenike”, objašnjen im je smisao cijele inicijative.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hr-HR" dirty="0" smtClean="0">
                <a:solidFill>
                  <a:schemeClr val="tx1"/>
                </a:solidFill>
              </a:rPr>
              <a:t> U suradnji sa psihologom Škole učenici su educirani - „Tehnike učenja – kako efikasno učiti”, uz primjenu i podršku suvremenih tehnologija (</a:t>
            </a:r>
            <a:r>
              <a:rPr lang="hr-HR" dirty="0" err="1" smtClean="0">
                <a:solidFill>
                  <a:schemeClr val="tx1"/>
                </a:solidFill>
              </a:rPr>
              <a:t>imindmaps</a:t>
            </a:r>
            <a:r>
              <a:rPr lang="hr-HR" dirty="0" smtClean="0">
                <a:solidFill>
                  <a:schemeClr val="tx1"/>
                </a:solidFill>
              </a:rPr>
              <a:t> 8, </a:t>
            </a:r>
            <a:r>
              <a:rPr lang="hr-HR" dirty="0" err="1" smtClean="0">
                <a:solidFill>
                  <a:schemeClr val="tx1"/>
                </a:solidFill>
              </a:rPr>
              <a:t>inspiration</a:t>
            </a:r>
            <a:r>
              <a:rPr lang="hr-HR" dirty="0" smtClean="0">
                <a:solidFill>
                  <a:schemeClr val="tx1"/>
                </a:solidFill>
              </a:rPr>
              <a:t> 8. </a:t>
            </a:r>
            <a:r>
              <a:rPr lang="hr-HR" dirty="0" err="1" smtClean="0">
                <a:solidFill>
                  <a:schemeClr val="tx1"/>
                </a:solidFill>
              </a:rPr>
              <a:t>mindmaps</a:t>
            </a:r>
            <a:r>
              <a:rPr lang="hr-HR" dirty="0" smtClean="0">
                <a:solidFill>
                  <a:schemeClr val="tx1"/>
                </a:solidFill>
              </a:rPr>
              <a:t>, korištenje diktafona (snimač zvuka), </a:t>
            </a:r>
            <a:r>
              <a:rPr lang="hr-HR" dirty="0" err="1" smtClean="0">
                <a:solidFill>
                  <a:schemeClr val="tx1"/>
                </a:solidFill>
              </a:rPr>
              <a:t>maila</a:t>
            </a:r>
            <a:r>
              <a:rPr lang="hr-HR" dirty="0" smtClean="0">
                <a:solidFill>
                  <a:schemeClr val="tx1"/>
                </a:solidFill>
              </a:rPr>
              <a:t> i društvenih mreža kao sustav potpore, praćenje </a:t>
            </a:r>
            <a:r>
              <a:rPr lang="hr-HR" smtClean="0">
                <a:solidFill>
                  <a:schemeClr val="tx1"/>
                </a:solidFill>
              </a:rPr>
              <a:t>napretka </a:t>
            </a:r>
            <a:r>
              <a:rPr lang="hr-HR" smtClean="0">
                <a:solidFill>
                  <a:schemeClr val="tx1"/>
                </a:solidFill>
              </a:rPr>
              <a:t>učenika)</a:t>
            </a:r>
            <a:endParaRPr lang="hr-H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89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Primjeri mentalnih  mapa 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848872" cy="488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917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Primjeri mentalnih mapa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685800"/>
            <a:ext cx="6048672" cy="439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82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Nacrt (plan provedbe):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hr-HR" dirty="0" smtClean="0"/>
              <a:t> Učenici su podučeni osnovama organizacije kako bi uspješnije mogli pomoći učenicima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hr-HR" dirty="0"/>
              <a:t> </a:t>
            </a:r>
            <a:r>
              <a:rPr lang="hr-HR" dirty="0" smtClean="0"/>
              <a:t>Učenici su imali podršku predmetnih profesora (konzultacije – profesori daju savjete učenicima kako prezentirati sadržaj učenicima kojima treba pomoć)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hr-HR" dirty="0"/>
              <a:t> </a:t>
            </a:r>
            <a:r>
              <a:rPr lang="hr-HR" dirty="0" smtClean="0"/>
              <a:t>Na temelju broja negativnih ocjena iz pojedinih predmeta (kriterij: minimalno 5 učenika iz predmeta ima negativnu ocjenu) izvučeno je pet predmeta iz kojih će učenici pružati pomoć – obavijest o edukaciji se stavlja na web stranicu i razrednici na roditeljskom daju informacije o provedbi</a:t>
            </a:r>
          </a:p>
          <a:p>
            <a:pPr marL="0" indent="0">
              <a:buNone/>
            </a:pPr>
            <a:r>
              <a:rPr lang="hr-HR" dirty="0" smtClean="0"/>
              <a:t>PRIMJER: u razredu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hr-HR" dirty="0" smtClean="0">
                <a:solidFill>
                  <a:srgbClr val="FF0000"/>
                </a:solidFill>
                <a:sym typeface="Wingdings" panose="05000000000000000000" pitchFamily="2" charset="2"/>
              </a:rPr>
              <a:t>14 </a:t>
            </a:r>
            <a:r>
              <a:rPr lang="hr-H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neg</a:t>
            </a:r>
            <a:r>
              <a:rPr lang="hr-HR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lang="hr-HR" dirty="0" smtClean="0">
                <a:sym typeface="Wingdings" panose="05000000000000000000" pitchFamily="2" charset="2"/>
              </a:rPr>
              <a:t>OE, </a:t>
            </a:r>
            <a:r>
              <a:rPr lang="hr-HR" dirty="0" smtClean="0">
                <a:solidFill>
                  <a:srgbClr val="FF0000"/>
                </a:solidFill>
                <a:sym typeface="Wingdings" panose="05000000000000000000" pitchFamily="2" charset="2"/>
              </a:rPr>
              <a:t>12 </a:t>
            </a:r>
            <a:r>
              <a:rPr lang="hr-H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neg</a:t>
            </a:r>
            <a:r>
              <a:rPr lang="hr-HR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lang="hr-HR" dirty="0" smtClean="0">
                <a:sym typeface="Wingdings" panose="05000000000000000000" pitchFamily="2" charset="2"/>
              </a:rPr>
              <a:t>MAT, </a:t>
            </a:r>
            <a:r>
              <a:rPr lang="hr-HR" dirty="0" smtClean="0">
                <a:solidFill>
                  <a:srgbClr val="FF0000"/>
                </a:solidFill>
                <a:sym typeface="Wingdings" panose="05000000000000000000" pitchFamily="2" charset="2"/>
              </a:rPr>
              <a:t>9 </a:t>
            </a:r>
            <a:r>
              <a:rPr lang="hr-H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neg</a:t>
            </a:r>
            <a:r>
              <a:rPr lang="hr-HR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lang="hr-HR" dirty="0" smtClean="0">
                <a:sym typeface="Wingdings" panose="05000000000000000000" pitchFamily="2" charset="2"/>
              </a:rPr>
              <a:t>FIZ, </a:t>
            </a:r>
            <a:r>
              <a:rPr lang="hr-HR" dirty="0" smtClean="0">
                <a:solidFill>
                  <a:srgbClr val="FF0000"/>
                </a:solidFill>
                <a:sym typeface="Wingdings" panose="05000000000000000000" pitchFamily="2" charset="2"/>
              </a:rPr>
              <a:t>5 </a:t>
            </a:r>
            <a:r>
              <a:rPr lang="hr-HR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neg</a:t>
            </a:r>
            <a:r>
              <a:rPr lang="hr-HR" dirty="0" err="1" smtClean="0">
                <a:sym typeface="Wingdings" panose="05000000000000000000" pitchFamily="2" charset="2"/>
              </a:rPr>
              <a:t>.HJ</a:t>
            </a:r>
            <a:r>
              <a:rPr lang="hr-HR" dirty="0" smtClean="0">
                <a:sym typeface="Wingdings" panose="05000000000000000000" pitchFamily="2" charset="2"/>
              </a:rPr>
              <a:t>, </a:t>
            </a:r>
            <a:r>
              <a:rPr lang="hr-HR" i="1" dirty="0" smtClean="0">
                <a:sym typeface="Wingdings" panose="05000000000000000000" pitchFamily="2" charset="2"/>
              </a:rPr>
              <a:t>4 </a:t>
            </a:r>
            <a:r>
              <a:rPr lang="hr-HR" i="1" dirty="0" err="1" smtClean="0">
                <a:sym typeface="Wingdings" panose="05000000000000000000" pitchFamily="2" charset="2"/>
              </a:rPr>
              <a:t>neg</a:t>
            </a:r>
            <a:r>
              <a:rPr lang="hr-HR" i="1" dirty="0" smtClean="0">
                <a:sym typeface="Wingdings" panose="05000000000000000000" pitchFamily="2" charset="2"/>
              </a:rPr>
              <a:t> </a:t>
            </a:r>
            <a:r>
              <a:rPr lang="hr-HR" dirty="0" smtClean="0">
                <a:sym typeface="Wingdings" panose="05000000000000000000" pitchFamily="2" charset="2"/>
              </a:rPr>
              <a:t>GEO</a:t>
            </a:r>
            <a:endParaRPr lang="hr-HR" dirty="0" smtClean="0"/>
          </a:p>
          <a:p>
            <a:pPr marL="457200" indent="-457200">
              <a:buFont typeface="+mj-lt"/>
              <a:buAutoNum type="arabicPeriod" startAt="6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831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Nacrt (plan provedbe):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585320"/>
              </p:ext>
            </p:extLst>
          </p:nvPr>
        </p:nvGraphicFramePr>
        <p:xfrm>
          <a:off x="3635896" y="476672"/>
          <a:ext cx="4666232" cy="3814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745"/>
                <a:gridCol w="779854"/>
                <a:gridCol w="779854"/>
                <a:gridCol w="808532"/>
                <a:gridCol w="933247"/>
              </a:tblGrid>
              <a:tr h="296146">
                <a:tc>
                  <a:txBody>
                    <a:bodyPr/>
                    <a:lstStyle/>
                    <a:p>
                      <a:r>
                        <a:rPr lang="hr-HR" dirty="0" smtClean="0"/>
                        <a:t>PREDMET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1.E1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1.E2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1.E3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1.E4</a:t>
                      </a:r>
                      <a:endParaRPr lang="hr-HR" dirty="0"/>
                    </a:p>
                  </a:txBody>
                  <a:tcPr/>
                </a:tc>
              </a:tr>
              <a:tr h="2263688">
                <a:tc>
                  <a:txBody>
                    <a:bodyPr/>
                    <a:lstStyle/>
                    <a:p>
                      <a:r>
                        <a:rPr lang="hr-HR" sz="1200" b="1" dirty="0" smtClean="0"/>
                        <a:t>HJ</a:t>
                      </a:r>
                      <a:endParaRPr lang="hr-H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Pero Perić,</a:t>
                      </a:r>
                    </a:p>
                    <a:p>
                      <a:r>
                        <a:rPr lang="hr-HR" sz="1200" dirty="0" smtClean="0"/>
                        <a:t>Marko</a:t>
                      </a:r>
                      <a:r>
                        <a:rPr lang="hr-HR" sz="1200" baseline="0" dirty="0" smtClean="0"/>
                        <a:t> Marić 28.12.,29.12. 9 – 12h,</a:t>
                      </a:r>
                    </a:p>
                    <a:p>
                      <a:r>
                        <a:rPr lang="hr-HR" sz="1200" baseline="0" dirty="0" smtClean="0"/>
                        <a:t>112 (prijavljeno 5 </a:t>
                      </a:r>
                      <a:r>
                        <a:rPr lang="hr-HR" sz="1200" baseline="0" dirty="0" err="1" smtClean="0"/>
                        <a:t>uč</a:t>
                      </a:r>
                      <a:r>
                        <a:rPr lang="hr-HR" sz="1200" baseline="0" dirty="0" smtClean="0"/>
                        <a:t>)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Ivan Ivić</a:t>
                      </a:r>
                    </a:p>
                    <a:p>
                      <a:r>
                        <a:rPr lang="hr-HR" sz="1200" dirty="0" smtClean="0"/>
                        <a:t>27.12.</a:t>
                      </a:r>
                    </a:p>
                    <a:p>
                      <a:r>
                        <a:rPr lang="hr-HR" sz="1200" dirty="0" smtClean="0"/>
                        <a:t>10</a:t>
                      </a:r>
                      <a:r>
                        <a:rPr lang="hr-HR" sz="1200" baseline="0" dirty="0" smtClean="0"/>
                        <a:t> – 12h,knjižnica(4 </a:t>
                      </a:r>
                      <a:r>
                        <a:rPr lang="hr-HR" sz="1200" baseline="0" dirty="0" err="1" smtClean="0"/>
                        <a:t>uč</a:t>
                      </a:r>
                      <a:r>
                        <a:rPr lang="hr-HR" sz="1200" baseline="0" dirty="0" smtClean="0"/>
                        <a:t>)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 dirty="0"/>
                    </a:p>
                  </a:txBody>
                  <a:tcPr/>
                </a:tc>
              </a:tr>
              <a:tr h="296146">
                <a:tc>
                  <a:txBody>
                    <a:bodyPr/>
                    <a:lstStyle/>
                    <a:p>
                      <a:r>
                        <a:rPr lang="hr-HR" sz="1200" b="1" dirty="0" smtClean="0"/>
                        <a:t>MT</a:t>
                      </a:r>
                      <a:endParaRPr lang="hr-H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…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…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…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/>
                    </a:p>
                  </a:txBody>
                  <a:tcPr/>
                </a:tc>
              </a:tr>
              <a:tr h="296146">
                <a:tc>
                  <a:txBody>
                    <a:bodyPr/>
                    <a:lstStyle/>
                    <a:p>
                      <a:r>
                        <a:rPr lang="hr-HR" sz="1200" b="1" dirty="0" smtClean="0"/>
                        <a:t>OE</a:t>
                      </a:r>
                      <a:endParaRPr lang="hr-H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…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…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…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/>
                    </a:p>
                  </a:txBody>
                  <a:tcPr/>
                </a:tc>
              </a:tr>
              <a:tr h="296146">
                <a:tc>
                  <a:txBody>
                    <a:bodyPr/>
                    <a:lstStyle/>
                    <a:p>
                      <a:r>
                        <a:rPr lang="hr-HR" sz="1200" b="1" dirty="0" smtClean="0"/>
                        <a:t>FIZ</a:t>
                      </a:r>
                      <a:endParaRPr lang="hr-H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…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…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---</a:t>
                      </a:r>
                      <a:endParaRPr lang="hr-HR" sz="1200" dirty="0"/>
                    </a:p>
                  </a:txBody>
                  <a:tcPr/>
                </a:tc>
              </a:tr>
              <a:tr h="296146">
                <a:tc>
                  <a:txBody>
                    <a:bodyPr/>
                    <a:lstStyle/>
                    <a:p>
                      <a:r>
                        <a:rPr lang="hr-HR" sz="1200" b="1" dirty="0" smtClean="0"/>
                        <a:t>RAČ</a:t>
                      </a:r>
                      <a:endParaRPr lang="hr-H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457200" lvl="0" indent="-457200">
              <a:buClr>
                <a:srgbClr val="AD0101"/>
              </a:buClr>
              <a:buFont typeface="+mj-lt"/>
              <a:buAutoNum type="arabicPeriod" startAt="9"/>
            </a:pPr>
            <a:r>
              <a:rPr lang="hr-HR" sz="2400" dirty="0">
                <a:solidFill>
                  <a:srgbClr val="303030"/>
                </a:solidFill>
              </a:rPr>
              <a:t> Kreiranje liste učenika – pomagača za svaki razred po predmetima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654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Nacrt (plan provedbe):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 startAt="10"/>
            </a:pPr>
            <a:r>
              <a:rPr lang="hr-HR" dirty="0" smtClean="0"/>
              <a:t> Određivanje termina (prvi termini su bili tijekom zimskog odmora učenika) </a:t>
            </a:r>
          </a:p>
          <a:p>
            <a:pPr marL="457200" indent="-457200" algn="just">
              <a:buFont typeface="+mj-lt"/>
              <a:buAutoNum type="arabicPeriod" startAt="10"/>
            </a:pPr>
            <a:r>
              <a:rPr lang="hr-HR" dirty="0"/>
              <a:t> </a:t>
            </a:r>
            <a:r>
              <a:rPr lang="hr-HR" dirty="0" smtClean="0"/>
              <a:t>Evaluacijski upitnik (radi evidencije i trajanja pomoći učenika)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688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Evaluacijski upitnik</a:t>
            </a:r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43" y="609600"/>
            <a:ext cx="1962733" cy="26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4664"/>
            <a:ext cx="4353602" cy="5240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36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Nacrt (plan provedbe):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71848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1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Provedba inicijative Učenici za učenike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hr-HR" dirty="0"/>
              <a:t> </a:t>
            </a:r>
            <a:r>
              <a:rPr lang="hr-HR" dirty="0" smtClean="0"/>
              <a:t>Učenici pomažu učenicima u suradnji sa predmetnim nastavnicima i stručnom službom Škole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Učenicima s teškoćama u razvoju pomaže stručni suradnik – psiholog, sve etape –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Planiranje, organizacija, strategija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mail kao dodatno sredstvo komunikacije,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domaće zadaće – kreiranje mentalnih mapa iz pojedinog predmeta, praćenje motivacije – tablica motivacije,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tjedni termini pomoći u učenju (kada nauči, pomaže u uredu psihologa drugom učeniku – uvježbavanje prezentacijskih tehnika)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48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 PROJEKTU „UČENICI ZA UČENIKE”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ideja inicijative jest nastala u suradnji ravnateljice, stručne službe i nastavničkog vijeća u školskoj godini 2012./2013.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na temelju podataka uočili smo trendove povećanja sveukupnog broja izostanaka i negativnih ocjena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oko 90 učenika Škole od tadašnjih 359 imalo je barem jednu negativnu ocjenu, a preko 75 učenika 3 i više negativnih ocjena (ukupno preko 160 učenika)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primijećeno je i kako dolasci na konzultacije nisu redoviti, a kroz ankete koje smo proveli na satima razrednika o razlozima izostajanja, negativnih ocjena i nedolascima na konzultacije dobili smo sljedeće podatke:</a:t>
            </a:r>
          </a:p>
        </p:txBody>
      </p:sp>
    </p:spTree>
    <p:extLst>
      <p:ext uri="{BB962C8B-B14F-4D97-AF65-F5344CB8AC3E}">
        <p14:creationId xmlns:p14="http://schemas.microsoft.com/office/powerpoint/2010/main" val="80565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 PROCESU ZABAVNOG UČENJA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762000" y="1124744"/>
            <a:ext cx="7543800" cy="344725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dirty="0" smtClean="0"/>
              <a:t> Rezultat utječe na školsko samopouzdanje, samopouzdanje na motivaciju, motivacija na spremnost za proces učenja, učenje na mogućnost ostvarivanja povoljnih rezultata, rezultat…začarani krug </a:t>
            </a:r>
            <a:r>
              <a:rPr lang="hr-HR" dirty="0" smtClean="0">
                <a:sym typeface="Wingdings" panose="05000000000000000000" pitchFamily="2" charset="2"/>
              </a:rPr>
              <a:t>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>
                <a:sym typeface="Wingdings" panose="05000000000000000000" pitchFamily="2" charset="2"/>
              </a:rPr>
              <a:t> </a:t>
            </a:r>
            <a:r>
              <a:rPr lang="hr-HR" dirty="0" smtClean="0">
                <a:sym typeface="Wingdings" panose="05000000000000000000" pitchFamily="2" charset="2"/>
              </a:rPr>
              <a:t>Iskustvo mi je pokazalo da je u većini slučajeva problem školsko samopouzdanje i naučenost na neuspjeh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>
                <a:sym typeface="Wingdings" panose="05000000000000000000" pitchFamily="2" charset="2"/>
              </a:rPr>
              <a:t> </a:t>
            </a:r>
            <a:r>
              <a:rPr lang="hr-HR" dirty="0" smtClean="0">
                <a:sym typeface="Wingdings" panose="05000000000000000000" pitchFamily="2" charset="2"/>
              </a:rPr>
              <a:t>Za zabavne aktivnosti ili korištenje tehnologije ne treba mnogo poticaja izvana  pretraživanje Interneta  program za kreiranje mentalnih mapa s </a:t>
            </a:r>
            <a:r>
              <a:rPr lang="hr-HR" dirty="0" err="1" smtClean="0">
                <a:sym typeface="Wingdings" panose="05000000000000000000" pitchFamily="2" charset="2"/>
              </a:rPr>
              <a:t>folderiranjem</a:t>
            </a:r>
            <a:r>
              <a:rPr lang="hr-HR" dirty="0" smtClean="0">
                <a:sym typeface="Wingdings" panose="05000000000000000000" pitchFamily="2" charset="2"/>
              </a:rPr>
              <a:t> dokumenata te ostalih audio – vizualnih sadržaja (</a:t>
            </a:r>
            <a:r>
              <a:rPr lang="hr-HR" dirty="0" err="1" smtClean="0">
                <a:sym typeface="Wingdings" panose="05000000000000000000" pitchFamily="2" charset="2"/>
              </a:rPr>
              <a:t>wmw</a:t>
            </a:r>
            <a:r>
              <a:rPr lang="hr-HR" dirty="0" smtClean="0">
                <a:sym typeface="Wingdings" panose="05000000000000000000" pitchFamily="2" charset="2"/>
              </a:rPr>
              <a:t>., </a:t>
            </a:r>
            <a:r>
              <a:rPr lang="hr-HR" dirty="0" err="1" smtClean="0">
                <a:sym typeface="Wingdings" panose="05000000000000000000" pitchFamily="2" charset="2"/>
              </a:rPr>
              <a:t>mp</a:t>
            </a:r>
            <a:r>
              <a:rPr lang="hr-HR" dirty="0" smtClean="0">
                <a:sym typeface="Wingdings" panose="05000000000000000000" pitchFamily="2" charset="2"/>
              </a:rPr>
              <a:t> 4 formati i sl.) 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hr-H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2678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 PREDOČAVANJU PLANA I PROGRAMA RADA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dirty="0" smtClean="0"/>
              <a:t> Upoznavanje sa planom i programom zajedničkog rada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/>
              <a:t> </a:t>
            </a:r>
            <a:r>
              <a:rPr lang="hr-HR" dirty="0" smtClean="0"/>
              <a:t>Razgovor (intervju s učenikom)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/>
              <a:t> </a:t>
            </a:r>
            <a:r>
              <a:rPr lang="hr-HR" dirty="0" smtClean="0"/>
              <a:t>Upoznavanje sa načinom rada (plan ispravljanja ocjena , upoznavanje s programom za kreiranje mentalnih mapa, izrada kartica – podsjetnika, uvježbavanje mnemotehnika)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 smtClean="0"/>
              <a:t>Učenje kroz zabavu dva puta tjedno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/>
              <a:t> </a:t>
            </a:r>
            <a:r>
              <a:rPr lang="hr-HR" dirty="0" smtClean="0"/>
              <a:t>Kontakt e </a:t>
            </a:r>
            <a:r>
              <a:rPr lang="hr-HR" dirty="0" err="1" smtClean="0"/>
              <a:t>mailom</a:t>
            </a:r>
            <a:r>
              <a:rPr lang="hr-HR" dirty="0" smtClean="0"/>
              <a:t> jednom dnevno, kasnije tri puta tjedno, pa tjedno – planiranje, povratne informacije o ocjenama i sl.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/>
              <a:t> </a:t>
            </a:r>
            <a:r>
              <a:rPr lang="hr-HR" dirty="0" smtClean="0"/>
              <a:t>U kasnijoj fazi učenici koji su usvojili koncept rada i ispravili ocjenu iz nekog predmeta postaju pomagači – </a:t>
            </a:r>
            <a:r>
              <a:rPr lang="hr-HR" dirty="0" err="1" smtClean="0"/>
              <a:t>prezenteri</a:t>
            </a:r>
            <a:r>
              <a:rPr lang="hr-HR" dirty="0" smtClean="0"/>
              <a:t> tehnika, a psiholog postaje moderator u slučaju – prisutan u slučaju potrebe)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dirty="0" smtClean="0"/>
              <a:t>Posljednja faza, učenje u skupinama – prezentacije, uvježbavanje predavanja drugim učenicima (istovremeni rad na ispitnoj tremi) </a:t>
            </a:r>
          </a:p>
        </p:txBody>
      </p:sp>
    </p:spTree>
    <p:extLst>
      <p:ext uri="{BB962C8B-B14F-4D97-AF65-F5344CB8AC3E}">
        <p14:creationId xmlns:p14="http://schemas.microsoft.com/office/powerpoint/2010/main" val="393705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zervirano mjesto sadržaja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52" y="1268760"/>
            <a:ext cx="6480718" cy="25922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ekstniOkvir 2"/>
          <p:cNvSpPr txBox="1"/>
          <p:nvPr/>
        </p:nvSpPr>
        <p:spPr>
          <a:xfrm>
            <a:off x="1547664" y="4437112"/>
            <a:ext cx="6192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solidFill>
                  <a:srgbClr val="002060"/>
                </a:solidFill>
                <a:latin typeface="Castellar" panose="020A0402060406010301" pitchFamily="18" charset="0"/>
              </a:rPr>
              <a:t>AKTIVNOST – UPOZNATI SE S RADOM U PROGRAMU ZA IZRADU MENTALNIH MAPA</a:t>
            </a:r>
            <a:endParaRPr lang="hr-HR" sz="2000" b="1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8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9592" y="2420888"/>
            <a:ext cx="6644208" cy="1368152"/>
          </a:xfrm>
        </p:spPr>
        <p:txBody>
          <a:bodyPr/>
          <a:lstStyle/>
          <a:p>
            <a:pPr algn="ctr"/>
            <a:r>
              <a:rPr lang="hr-HR" dirty="0" smtClean="0"/>
              <a:t>KRAJ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393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000" dirty="0" smtClean="0"/>
              <a:t>RAZLOZI IZOSTAJANJA SA NASTAVE (stavovi nastavnika):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dirty="0" smtClean="0"/>
              <a:t> Nastavnici iz kruga nastavničkog vijeća smatraju kako se premalo pažnje posvećuje poticanju izvrsnosti kod darovitih učenika, da nisu nagrađeni za svoj angažman u školi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Nastavnici smatraju da bi se škola trebala odrediti prema onima koji se trude i pokazuju rezultat, kao i onima koji se trude, ali ne uspijevaju zbog neke objektivne teškoće. </a:t>
            </a:r>
            <a:endParaRPr lang="hr-HR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 smtClean="0"/>
              <a:t> Nastavnici ne pokazuju previše razumijevanja za neopravdano izostajanje čak i ako se radi o školskoj ili ispitnoj anksioznosti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Nastavnici kao razloge izostajanja najčešće smatraju nepripremljenost učenika odnosno nerad i neučenje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68831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RAZLOZI IZOSTAJANJA SA NASTAVE: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dirty="0" smtClean="0"/>
              <a:t> u vrlo malom postotku (tek 16% učenika navodi da kad izostaju neopravdano, izostaju zbog zabave, ispijanja kave s prijateljima i sl.)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većina učenika navodi da su njihova izostajanja povezana sa neadekvatnom pripremom za nastavni sat, strahom od negativnih ocjena, od toga da se ne pokvari prosjek ocjena i sl.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683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RAZLOZI ZA NEGATIVNE OCJENE: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r-HR" dirty="0" smtClean="0"/>
              <a:t>Članovi nastavničkog vijeća najčešće navode </a:t>
            </a:r>
          </a:p>
          <a:p>
            <a:pPr marL="457200" indent="-457200" algn="just">
              <a:buAutoNum type="arabicPeriod"/>
            </a:pPr>
            <a:r>
              <a:rPr lang="hr-HR" dirty="0" smtClean="0"/>
              <a:t>neredovito učenje i nedolaženje na nastavu</a:t>
            </a:r>
          </a:p>
          <a:p>
            <a:pPr marL="457200" indent="-457200" algn="just">
              <a:buAutoNum type="arabicPeriod"/>
            </a:pPr>
            <a:r>
              <a:rPr lang="hr-HR" dirty="0" smtClean="0"/>
              <a:t>pasivno praćenje gradiva na nastavi (motivacija)</a:t>
            </a:r>
          </a:p>
          <a:p>
            <a:pPr marL="457200" indent="-457200" algn="just">
              <a:buAutoNum type="arabicPeriod"/>
            </a:pPr>
            <a:r>
              <a:rPr lang="hr-HR" dirty="0" smtClean="0"/>
              <a:t>neadekvatan odabir škole </a:t>
            </a:r>
          </a:p>
          <a:p>
            <a:pPr marL="0" indent="0" algn="just">
              <a:buNone/>
            </a:pPr>
            <a:r>
              <a:rPr lang="hr-HR" dirty="0" smtClean="0"/>
              <a:t>kao najčešće razloge neuspjeha u obrazovnom postignuću.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401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RAZLOZI ZA NEGATIVNE OCJENE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Učenici – predsjednici razrednih odjeljenja navode sljedeće razloge:</a:t>
            </a:r>
          </a:p>
          <a:p>
            <a:pPr marL="457200" indent="-457200">
              <a:buAutoNum type="arabicPeriod"/>
            </a:pPr>
            <a:r>
              <a:rPr lang="hr-HR" dirty="0" smtClean="0"/>
              <a:t>Lijenost i neredovit rad</a:t>
            </a:r>
          </a:p>
          <a:p>
            <a:pPr marL="457200" indent="-457200">
              <a:buAutoNum type="arabicPeriod"/>
            </a:pPr>
            <a:r>
              <a:rPr lang="hr-HR" dirty="0" smtClean="0"/>
              <a:t>Popustljivost nastavnika i roditelja</a:t>
            </a:r>
          </a:p>
          <a:p>
            <a:pPr marL="457200" indent="-457200">
              <a:buAutoNum type="arabicPeriod"/>
            </a:pPr>
            <a:r>
              <a:rPr lang="hr-HR" dirty="0" smtClean="0"/>
              <a:t>Izostanci </a:t>
            </a:r>
          </a:p>
          <a:p>
            <a:pPr marL="457200" indent="-457200">
              <a:buAutoNum type="arabicPeriod"/>
            </a:pPr>
            <a:r>
              <a:rPr lang="hr-HR" dirty="0" smtClean="0"/>
              <a:t>Nepažnja na satu – pasivno praćenje nastavnih sadržaja (motivacija)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769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RAZLOZI ZA NEGATIVNE OCJENE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Učenici općenito navode sljedeće razloge:</a:t>
            </a:r>
          </a:p>
          <a:p>
            <a:pPr marL="457200" indent="-457200">
              <a:buAutoNum type="arabicPeriod"/>
            </a:pPr>
            <a:r>
              <a:rPr lang="hr-HR" dirty="0" smtClean="0"/>
              <a:t>Lijenost </a:t>
            </a:r>
          </a:p>
          <a:p>
            <a:pPr marL="457200" indent="-457200">
              <a:buAutoNum type="arabicPeriod"/>
            </a:pPr>
            <a:r>
              <a:rPr lang="hr-HR" dirty="0" smtClean="0"/>
              <a:t>Nedostatak motivacije</a:t>
            </a:r>
          </a:p>
          <a:p>
            <a:pPr marL="457200" indent="-457200">
              <a:buAutoNum type="arabicPeriod"/>
            </a:pPr>
            <a:r>
              <a:rPr lang="hr-HR" dirty="0" smtClean="0"/>
              <a:t>Previše gradiva za učenje</a:t>
            </a:r>
          </a:p>
          <a:p>
            <a:pPr marL="457200" indent="-457200">
              <a:buAutoNum type="arabicPeriod"/>
            </a:pPr>
            <a:r>
              <a:rPr lang="hr-HR" dirty="0" smtClean="0"/>
              <a:t>Nedostatak vremena za održavanje željenog obrazovnog uspjeha (sport, glazba, igrice i Internet kao ometajući faktor)</a:t>
            </a:r>
          </a:p>
          <a:p>
            <a:pPr marL="0" indent="0">
              <a:buNone/>
            </a:pPr>
            <a:endParaRPr lang="hr-HR" dirty="0" smtClean="0"/>
          </a:p>
          <a:p>
            <a:pPr marL="457200" indent="-45720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869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RAZLOZI ZA IZOSTAJANJE S KONZULTACIJA: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Učenici često smatraju da su nastavnici pojedinih predmeta nezanimljivi i ne misle da će im odlazak na konzultacije pomoći u ispravljanju ocjene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 smtClean="0"/>
              <a:t>„Ionako ću imati dovoljno prilika za ispravljanjem u drugom polugodištu” kao čest razlog za nedolazak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/>
              <a:t> </a:t>
            </a:r>
            <a:r>
              <a:rPr lang="hr-HR" dirty="0" smtClean="0"/>
              <a:t>Čestica u kojoj učenici trebaju odrediti postotak u kojem bi pitali neku osobu za pomoć u učenju sugerira da bi više učenika pitalo drugog učenika za pomoć nego nastavnika 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04060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CILJEVI (u dva smjera):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 Istaknuti darovite učenike, učenike koji pokazuju iznimne rezultate u pojedinim nastavnim područjima u ovu aktivnost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 </a:t>
            </a:r>
            <a:r>
              <a:rPr lang="hr-HR" dirty="0" smtClean="0"/>
              <a:t>Organizirati i provesti inicijativu „Učenici za učenike” na razini Škole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762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787</TotalTime>
  <Words>1248</Words>
  <Application>Microsoft Office PowerPoint</Application>
  <PresentationFormat>Prikaz na zaslonu (4:3)</PresentationFormat>
  <Paragraphs>115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4" baseType="lpstr">
      <vt:lpstr>NewsPrint</vt:lpstr>
      <vt:lpstr>UČENJE MOŽE BITI ZABAVNO (Učenici za učenike) – inicijativa Škole za pomoć učenicima</vt:lpstr>
      <vt:lpstr>O PROJEKTU „UČENICI ZA UČENIKE”</vt:lpstr>
      <vt:lpstr>RAZLOZI IZOSTAJANJA SA NASTAVE (stavovi nastavnika):</vt:lpstr>
      <vt:lpstr>RAZLOZI IZOSTAJANJA SA NASTAVE:</vt:lpstr>
      <vt:lpstr>RAZLOZI ZA NEGATIVNE OCJENE:</vt:lpstr>
      <vt:lpstr>RAZLOZI ZA NEGATIVNE OCJENE</vt:lpstr>
      <vt:lpstr>RAZLOZI ZA NEGATIVNE OCJENE</vt:lpstr>
      <vt:lpstr>RAZLOZI ZA IZOSTAJANJE S KONZULTACIJA:</vt:lpstr>
      <vt:lpstr>CILJEVI (u dva smjera):</vt:lpstr>
      <vt:lpstr>Nacrt (plan provedbe):</vt:lpstr>
      <vt:lpstr>Nacrt (plan provedbe):</vt:lpstr>
      <vt:lpstr>Primjeri mentalnih  mapa </vt:lpstr>
      <vt:lpstr>Primjeri mentalnih mapa</vt:lpstr>
      <vt:lpstr>Nacrt (plan provedbe):</vt:lpstr>
      <vt:lpstr>Nacrt (plan provedbe):</vt:lpstr>
      <vt:lpstr>Nacrt (plan provedbe):</vt:lpstr>
      <vt:lpstr>Evaluacijski upitnik</vt:lpstr>
      <vt:lpstr>Nacrt (plan provedbe):</vt:lpstr>
      <vt:lpstr>Provedba inicijative Učenici za učenike</vt:lpstr>
      <vt:lpstr>O PROCESU ZABAVNOG UČENJA</vt:lpstr>
      <vt:lpstr>O PREDOČAVANJU PLANA I PROGRAMA RADA</vt:lpstr>
      <vt:lpstr>PowerPointova prezentacija</vt:lpstr>
      <vt:lpstr>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UČENICI ZA UČENIKE</dc:title>
  <dc:creator>mislav</dc:creator>
  <cp:lastModifiedBy>mislav</cp:lastModifiedBy>
  <cp:revision>59</cp:revision>
  <dcterms:created xsi:type="dcterms:W3CDTF">2015-02-08T12:23:15Z</dcterms:created>
  <dcterms:modified xsi:type="dcterms:W3CDTF">2015-02-18T06:39:40Z</dcterms:modified>
</cp:coreProperties>
</file>