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2" r:id="rId12"/>
    <p:sldId id="265" r:id="rId13"/>
    <p:sldId id="283" r:id="rId14"/>
    <p:sldId id="266" r:id="rId15"/>
    <p:sldId id="267" r:id="rId16"/>
    <p:sldId id="268" r:id="rId17"/>
    <p:sldId id="269" r:id="rId18"/>
    <p:sldId id="270" r:id="rId19"/>
    <p:sldId id="276" r:id="rId20"/>
    <p:sldId id="271" r:id="rId21"/>
    <p:sldId id="277" r:id="rId22"/>
    <p:sldId id="272" r:id="rId23"/>
    <p:sldId id="273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8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9766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994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658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393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380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272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7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138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404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287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E1DE-CE03-4380-8734-7B3E9CEB1CD6}" type="datetimeFigureOut">
              <a:rPr lang="hr-HR" smtClean="0"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854A-E9E8-4155-8B53-B749420FA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824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Istraživanje o korištenju Interneta, mobitela i drugih </a:t>
            </a:r>
            <a:r>
              <a:rPr lang="hr-HR" b="1" dirty="0" smtClean="0"/>
              <a:t>tehnologija</a:t>
            </a:r>
            <a:br>
              <a:rPr lang="hr-HR" b="1" dirty="0" smtClean="0"/>
            </a:br>
            <a:r>
              <a:rPr lang="hr-HR" dirty="0"/>
              <a:t>11 – 18 </a:t>
            </a:r>
            <a:r>
              <a:rPr lang="hr-HR" dirty="0" smtClean="0"/>
              <a:t>g.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HRABRI TELEFON</a:t>
            </a:r>
            <a:endParaRPr lang="hr-HR" dirty="0"/>
          </a:p>
          <a:p>
            <a:r>
              <a:rPr lang="hr-HR" b="1" dirty="0"/>
              <a:t>POLIKLINIKA ZA ZAŠTITU DJECE GRADA </a:t>
            </a:r>
            <a:r>
              <a:rPr lang="hr-HR" b="1" dirty="0" smtClean="0"/>
              <a:t>ZAGREBA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4803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Komunikacija preko Interneta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81</a:t>
            </a:r>
            <a:r>
              <a:rPr lang="hr-HR" dirty="0" smtClean="0"/>
              <a:t>% </a:t>
            </a:r>
            <a:r>
              <a:rPr lang="hr-HR" dirty="0"/>
              <a:t>navodi da koriste </a:t>
            </a:r>
            <a:r>
              <a:rPr lang="hr-HR" dirty="0" smtClean="0"/>
              <a:t>Internet </a:t>
            </a:r>
            <a:r>
              <a:rPr lang="hr-HR" dirty="0"/>
              <a:t>za komunikaciju s </a:t>
            </a:r>
            <a:r>
              <a:rPr lang="hr-HR" dirty="0" smtClean="0"/>
              <a:t>drugima</a:t>
            </a:r>
          </a:p>
          <a:p>
            <a:r>
              <a:rPr lang="hr-HR" dirty="0" smtClean="0"/>
              <a:t>nešto </a:t>
            </a:r>
            <a:r>
              <a:rPr lang="hr-HR" dirty="0"/>
              <a:t>više djevojčica nego </a:t>
            </a:r>
            <a:r>
              <a:rPr lang="hr-HR" dirty="0" smtClean="0"/>
              <a:t>dječaka</a:t>
            </a:r>
          </a:p>
          <a:p>
            <a:r>
              <a:rPr lang="hr-HR" dirty="0" smtClean="0"/>
              <a:t>59</a:t>
            </a:r>
            <a:r>
              <a:rPr lang="hr-HR" dirty="0"/>
              <a:t>% djece navodi da roditelji nemaju pristup njihov </a:t>
            </a:r>
            <a:r>
              <a:rPr lang="hr-HR" dirty="0" smtClean="0"/>
              <a:t>pošti</a:t>
            </a:r>
          </a:p>
          <a:p>
            <a:r>
              <a:rPr lang="hr-HR" dirty="0" smtClean="0"/>
              <a:t>22</a:t>
            </a:r>
            <a:r>
              <a:rPr lang="hr-HR" dirty="0"/>
              <a:t>% </a:t>
            </a:r>
            <a:r>
              <a:rPr lang="hr-HR" dirty="0" smtClean="0"/>
              <a:t>navodi </a:t>
            </a:r>
            <a:r>
              <a:rPr lang="hr-HR" dirty="0"/>
              <a:t>da roditelji mogu čitati njihovu </a:t>
            </a:r>
            <a:r>
              <a:rPr lang="hr-HR" dirty="0" smtClean="0"/>
              <a:t>poštu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5888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Neprimjerena komunikacija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41%  izjavljuje da su bili pitani intimna pitanja o sebi, svom tijelu ili pitanja seksualnog karaktera</a:t>
            </a:r>
          </a:p>
          <a:p>
            <a:r>
              <a:rPr lang="hr-HR" dirty="0"/>
              <a:t>djevojčice (43%) su bile češće pitane o intimnim detaljima nego dječaci (38%)</a:t>
            </a:r>
          </a:p>
          <a:p>
            <a:r>
              <a:rPr lang="hr-HR" dirty="0"/>
              <a:t>42% navodi da nisu bili uznemireni, dok 31% donekle</a:t>
            </a:r>
          </a:p>
          <a:p>
            <a:r>
              <a:rPr lang="hr-HR" dirty="0"/>
              <a:t>od toga 14%  se osjećali nelagodno, 6%  osjećaj srama, 9% nervozno ili </a:t>
            </a:r>
            <a:r>
              <a:rPr lang="hr-HR" dirty="0" err="1"/>
              <a:t>iziritirano</a:t>
            </a:r>
            <a:r>
              <a:rPr lang="hr-HR" dirty="0"/>
              <a:t>, a 10% navodi da se osjećalo jako uznemireno.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633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Traženje fotografije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Netko je tražio </a:t>
            </a:r>
            <a:r>
              <a:rPr lang="hr-HR" dirty="0"/>
              <a:t>da se slikaju ili snimaju na </a:t>
            </a:r>
            <a:r>
              <a:rPr lang="hr-HR" dirty="0" err="1"/>
              <a:t>seksualizirani</a:t>
            </a:r>
            <a:r>
              <a:rPr lang="hr-HR" dirty="0"/>
              <a:t> </a:t>
            </a:r>
            <a:r>
              <a:rPr lang="hr-HR" dirty="0" smtClean="0"/>
              <a:t>način:</a:t>
            </a:r>
          </a:p>
          <a:p>
            <a:r>
              <a:rPr lang="hr-HR" dirty="0" smtClean="0"/>
              <a:t>39</a:t>
            </a:r>
            <a:r>
              <a:rPr lang="hr-HR" dirty="0"/>
              <a:t>% djece navodi da </a:t>
            </a:r>
            <a:r>
              <a:rPr lang="hr-HR" dirty="0" smtClean="0"/>
              <a:t>jest, </a:t>
            </a:r>
            <a:r>
              <a:rPr lang="hr-HR" dirty="0"/>
              <a:t>ali to nisu </a:t>
            </a:r>
            <a:r>
              <a:rPr lang="hr-HR" dirty="0" smtClean="0"/>
              <a:t>učinili</a:t>
            </a:r>
          </a:p>
          <a:p>
            <a:r>
              <a:rPr lang="hr-HR" dirty="0" smtClean="0"/>
              <a:t>6</a:t>
            </a:r>
            <a:r>
              <a:rPr lang="hr-HR" dirty="0"/>
              <a:t>% djece navodi da su se slikali i poslali </a:t>
            </a:r>
            <a:r>
              <a:rPr lang="hr-HR" dirty="0" smtClean="0"/>
              <a:t>sliku</a:t>
            </a:r>
          </a:p>
          <a:p>
            <a:r>
              <a:rPr lang="hr-HR" dirty="0" smtClean="0"/>
              <a:t>31</a:t>
            </a:r>
            <a:r>
              <a:rPr lang="hr-HR" dirty="0"/>
              <a:t>% djece navodi da im je osoba koju su upoznali putem </a:t>
            </a:r>
            <a:r>
              <a:rPr lang="hr-HR" dirty="0" smtClean="0"/>
              <a:t>Interneta </a:t>
            </a:r>
            <a:r>
              <a:rPr lang="hr-HR" dirty="0"/>
              <a:t>poslala svoju sliku bez </a:t>
            </a:r>
            <a:r>
              <a:rPr lang="hr-HR" dirty="0" smtClean="0"/>
              <a:t>odjeće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97937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Nepoznati „prijatelji”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Upoznavanje s on-</a:t>
            </a:r>
            <a:r>
              <a:rPr lang="hr-HR" dirty="0" err="1"/>
              <a:t>line</a:t>
            </a:r>
            <a:r>
              <a:rPr lang="hr-HR" dirty="0"/>
              <a:t> prijateljem kojeg do tada nisu poznavali uživo :</a:t>
            </a:r>
          </a:p>
          <a:p>
            <a:r>
              <a:rPr lang="hr-HR" dirty="0"/>
              <a:t>14% navodi da su otišli na sastanak i upoznavanje</a:t>
            </a:r>
          </a:p>
          <a:p>
            <a:r>
              <a:rPr lang="hr-HR" dirty="0"/>
              <a:t>u 14% slučajeva navode da su kao pratnja išli roditelji</a:t>
            </a:r>
          </a:p>
          <a:p>
            <a:r>
              <a:rPr lang="hr-HR" dirty="0"/>
              <a:t>49% navode da su išli s prijateljima </a:t>
            </a:r>
          </a:p>
          <a:p>
            <a:r>
              <a:rPr lang="hr-HR" dirty="0"/>
              <a:t>37% djece navodi da su otišli na sastanak </a:t>
            </a:r>
            <a:r>
              <a:rPr lang="hr-HR" b="1" dirty="0"/>
              <a:t>sami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00776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Elektroničko zlostavljanje </a:t>
            </a:r>
            <a:r>
              <a:rPr lang="hr-HR" dirty="0"/>
              <a:t>putem </a:t>
            </a:r>
            <a:r>
              <a:rPr lang="hr-HR" dirty="0" smtClean="0"/>
              <a:t>mobitela</a:t>
            </a:r>
            <a:r>
              <a:rPr lang="hr-HR" dirty="0"/>
              <a:t> </a:t>
            </a:r>
            <a:r>
              <a:rPr lang="hr-HR" sz="3600" dirty="0" smtClean="0"/>
              <a:t>N=2650 djece</a:t>
            </a:r>
            <a:r>
              <a:rPr lang="hr-HR" sz="3600" dirty="0"/>
              <a:t/>
            </a:r>
            <a:br>
              <a:rPr lang="hr-HR" sz="3600" dirty="0"/>
            </a:b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16% sudionika je primilo uznemirujuću ili prijeteću poruku putem mobitela</a:t>
            </a:r>
          </a:p>
          <a:p>
            <a:r>
              <a:rPr lang="hr-HR" dirty="0"/>
              <a:t>10% je primilo poruku pornografskog i seksualnog sadržaja, a da to nije željelo</a:t>
            </a:r>
          </a:p>
          <a:p>
            <a:r>
              <a:rPr lang="hr-HR" dirty="0"/>
              <a:t>8% </a:t>
            </a:r>
            <a:r>
              <a:rPr lang="hr-HR" dirty="0" smtClean="0"/>
              <a:t>je nekome </a:t>
            </a:r>
            <a:r>
              <a:rPr lang="hr-HR" dirty="0" smtClean="0"/>
              <a:t>slali </a:t>
            </a:r>
            <a:r>
              <a:rPr lang="hr-HR" dirty="0" smtClean="0"/>
              <a:t>uznemirujuće </a:t>
            </a:r>
            <a:r>
              <a:rPr lang="hr-HR" dirty="0"/>
              <a:t>i prijeteće poruke</a:t>
            </a:r>
          </a:p>
          <a:p>
            <a:r>
              <a:rPr lang="hr-HR" dirty="0"/>
              <a:t>3% </a:t>
            </a:r>
            <a:r>
              <a:rPr lang="hr-HR" dirty="0" smtClean="0"/>
              <a:t>učenika su naveli </a:t>
            </a:r>
            <a:r>
              <a:rPr lang="hr-HR" dirty="0"/>
              <a:t>da </a:t>
            </a:r>
            <a:r>
              <a:rPr lang="hr-HR" dirty="0" smtClean="0"/>
              <a:t>su </a:t>
            </a:r>
            <a:r>
              <a:rPr lang="hr-HR" dirty="0"/>
              <a:t>nekome </a:t>
            </a:r>
            <a:r>
              <a:rPr lang="hr-HR" dirty="0" smtClean="0"/>
              <a:t>slali </a:t>
            </a:r>
            <a:r>
              <a:rPr lang="hr-HR" dirty="0"/>
              <a:t>pornografske i uznemirujuće seksualne sadržaje, iako su znali da ih ta osoba ne želi vidjeti</a:t>
            </a:r>
          </a:p>
          <a:p>
            <a:r>
              <a:rPr lang="hr-HR" dirty="0"/>
              <a:t>23% </a:t>
            </a:r>
            <a:r>
              <a:rPr lang="hr-HR" dirty="0" smtClean="0"/>
              <a:t> je </a:t>
            </a:r>
            <a:r>
              <a:rPr lang="hr-HR" dirty="0"/>
              <a:t>navelo da su slikali  i/ili snimali  mobitelom vršnjake u tučnjavi ili drugom nasilnom ponašanju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514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Elektroničkog zlostavljanje putem mobitela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22</a:t>
            </a:r>
            <a:r>
              <a:rPr lang="hr-HR" dirty="0"/>
              <a:t>% </a:t>
            </a:r>
            <a:r>
              <a:rPr lang="hr-HR" dirty="0" smtClean="0"/>
              <a:t>smatra </a:t>
            </a:r>
            <a:r>
              <a:rPr lang="hr-HR" dirty="0"/>
              <a:t>da uznemiravanje, prijetnje i primanje seksualnih poruka putem mobitela i </a:t>
            </a:r>
            <a:r>
              <a:rPr lang="hr-HR" dirty="0" smtClean="0"/>
              <a:t>Interneta </a:t>
            </a:r>
            <a:r>
              <a:rPr lang="hr-HR" b="1" dirty="0"/>
              <a:t>ne treba </a:t>
            </a:r>
            <a:r>
              <a:rPr lang="hr-HR" b="1" dirty="0" smtClean="0"/>
              <a:t>prijaviti</a:t>
            </a:r>
          </a:p>
          <a:p>
            <a:r>
              <a:rPr lang="hr-HR" dirty="0" smtClean="0"/>
              <a:t>78</a:t>
            </a:r>
            <a:r>
              <a:rPr lang="hr-HR" dirty="0"/>
              <a:t>% njih smatra da takva iskustva </a:t>
            </a:r>
            <a:r>
              <a:rPr lang="hr-HR" b="1" dirty="0"/>
              <a:t>treba </a:t>
            </a:r>
            <a:r>
              <a:rPr lang="hr-HR" b="1" dirty="0" smtClean="0"/>
              <a:t>prijaviti</a:t>
            </a:r>
            <a:endParaRPr lang="hr-HR" dirty="0"/>
          </a:p>
          <a:p>
            <a:r>
              <a:rPr lang="hr-HR" dirty="0"/>
              <a:t>24% njih </a:t>
            </a:r>
            <a:r>
              <a:rPr lang="hr-HR" b="1" dirty="0"/>
              <a:t>ne zna kome </a:t>
            </a:r>
            <a:r>
              <a:rPr lang="hr-HR" dirty="0"/>
              <a:t>bi trebalo prijaviti uznemirujuća iskustva putem </a:t>
            </a:r>
            <a:r>
              <a:rPr lang="hr-HR" dirty="0" smtClean="0"/>
              <a:t>Interneta </a:t>
            </a:r>
            <a:r>
              <a:rPr lang="hr-HR" dirty="0"/>
              <a:t>i </a:t>
            </a:r>
            <a:r>
              <a:rPr lang="hr-HR" dirty="0" smtClean="0"/>
              <a:t>mobitela</a:t>
            </a:r>
          </a:p>
          <a:p>
            <a:r>
              <a:rPr lang="hr-HR" dirty="0" smtClean="0"/>
              <a:t>9</a:t>
            </a:r>
            <a:r>
              <a:rPr lang="hr-HR" dirty="0"/>
              <a:t>% smatra da treba prijaviti </a:t>
            </a:r>
            <a:r>
              <a:rPr lang="hr-HR" dirty="0" smtClean="0"/>
              <a:t>administratoru</a:t>
            </a:r>
          </a:p>
          <a:p>
            <a:r>
              <a:rPr lang="hr-HR" dirty="0" smtClean="0"/>
              <a:t>37</a:t>
            </a:r>
            <a:r>
              <a:rPr lang="hr-HR" dirty="0"/>
              <a:t>% </a:t>
            </a:r>
            <a:r>
              <a:rPr lang="hr-HR" dirty="0" smtClean="0"/>
              <a:t>policiji</a:t>
            </a:r>
          </a:p>
          <a:p>
            <a:r>
              <a:rPr lang="hr-HR" dirty="0" smtClean="0"/>
              <a:t>45</a:t>
            </a:r>
            <a:r>
              <a:rPr lang="hr-HR" dirty="0"/>
              <a:t>% djece smatra da treba reći </a:t>
            </a:r>
            <a:r>
              <a:rPr lang="hr-HR" dirty="0" smtClean="0"/>
              <a:t>roditeljima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839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Internet i </a:t>
            </a:r>
            <a:r>
              <a:rPr lang="hr-HR" dirty="0" err="1" smtClean="0"/>
              <a:t>Facebook</a:t>
            </a:r>
            <a:r>
              <a:rPr lang="hr-HR" dirty="0" smtClean="0"/>
              <a:t> </a:t>
            </a:r>
            <a:r>
              <a:rPr lang="hr-HR" sz="3600" dirty="0" smtClean="0"/>
              <a:t>2013.g.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b="1" u="sng" dirty="0" smtClean="0"/>
              <a:t>Cilj: Ispitati koliko </a:t>
            </a:r>
            <a:r>
              <a:rPr lang="hr-HR" b="1" u="sng" dirty="0"/>
              <a:t>vremena i uz koje rizike djeca provode na Internetu i </a:t>
            </a:r>
            <a:r>
              <a:rPr lang="hr-HR" b="1" u="sng" dirty="0" err="1"/>
              <a:t>Facebooku</a:t>
            </a:r>
            <a:endParaRPr lang="hr-HR" dirty="0"/>
          </a:p>
          <a:p>
            <a:r>
              <a:rPr lang="hr-HR" dirty="0" smtClean="0"/>
              <a:t>sve </a:t>
            </a:r>
            <a:r>
              <a:rPr lang="hr-HR" dirty="0"/>
              <a:t>veća prisutnost I</a:t>
            </a:r>
            <a:r>
              <a:rPr lang="hr-HR" dirty="0" smtClean="0"/>
              <a:t>nterneta </a:t>
            </a:r>
            <a:r>
              <a:rPr lang="hr-HR" dirty="0"/>
              <a:t>i društvenih </a:t>
            </a:r>
            <a:r>
              <a:rPr lang="hr-HR" dirty="0" smtClean="0"/>
              <a:t>mreža</a:t>
            </a:r>
          </a:p>
          <a:p>
            <a:r>
              <a:rPr lang="hr-HR" dirty="0" err="1"/>
              <a:t>smart</a:t>
            </a:r>
            <a:r>
              <a:rPr lang="hr-HR" dirty="0"/>
              <a:t> </a:t>
            </a:r>
            <a:r>
              <a:rPr lang="hr-HR" dirty="0" smtClean="0"/>
              <a:t>mobiteli - </a:t>
            </a:r>
            <a:r>
              <a:rPr lang="hr-HR" dirty="0"/>
              <a:t>brzi </a:t>
            </a:r>
            <a:r>
              <a:rPr lang="hr-HR" dirty="0" smtClean="0"/>
              <a:t>Internet </a:t>
            </a:r>
            <a:r>
              <a:rPr lang="hr-HR" dirty="0"/>
              <a:t>je dostupan stalno i </a:t>
            </a:r>
            <a:r>
              <a:rPr lang="hr-HR" dirty="0" smtClean="0"/>
              <a:t>svugdje</a:t>
            </a:r>
          </a:p>
          <a:p>
            <a:r>
              <a:rPr lang="hr-HR" b="1" dirty="0" smtClean="0"/>
              <a:t>Kvalitetnim </a:t>
            </a:r>
            <a:r>
              <a:rPr lang="hr-HR" b="1" dirty="0"/>
              <a:t>prevencijskim programima treba naglasiti opasnosti ali i prednosti </a:t>
            </a:r>
            <a:r>
              <a:rPr lang="hr-HR" b="1" dirty="0" smtClean="0"/>
              <a:t>Interneta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461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Korištenje </a:t>
            </a:r>
            <a:r>
              <a:rPr lang="hr-HR" dirty="0" err="1" smtClean="0"/>
              <a:t>Facebooka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93% djece ima otvoren </a:t>
            </a:r>
            <a:r>
              <a:rPr lang="hr-HR" dirty="0" err="1"/>
              <a:t>Facebook</a:t>
            </a:r>
            <a:r>
              <a:rPr lang="hr-HR" dirty="0"/>
              <a:t> </a:t>
            </a:r>
            <a:r>
              <a:rPr lang="hr-HR" dirty="0" smtClean="0"/>
              <a:t>profil (1)</a:t>
            </a:r>
          </a:p>
          <a:p>
            <a:r>
              <a:rPr lang="hr-HR" dirty="0" smtClean="0"/>
              <a:t>18</a:t>
            </a:r>
            <a:r>
              <a:rPr lang="hr-HR" dirty="0"/>
              <a:t>% i više </a:t>
            </a:r>
            <a:r>
              <a:rPr lang="hr-HR" dirty="0" smtClean="0"/>
              <a:t>profila</a:t>
            </a:r>
          </a:p>
          <a:p>
            <a:r>
              <a:rPr lang="hr-HR" dirty="0" smtClean="0"/>
              <a:t>68% </a:t>
            </a:r>
            <a:r>
              <a:rPr lang="hr-HR" dirty="0"/>
              <a:t>otvorilo je svoj profil prije 13-te godine, koja je granična starost kada je dozvoljeno pristupanje ovoj društvenoj mreži.</a:t>
            </a:r>
          </a:p>
          <a:p>
            <a:r>
              <a:rPr lang="hr-HR" dirty="0" smtClean="0"/>
              <a:t>svako </a:t>
            </a:r>
            <a:r>
              <a:rPr lang="hr-HR" dirty="0"/>
              <a:t>peto dijete </a:t>
            </a:r>
            <a:r>
              <a:rPr lang="hr-HR" dirty="0" smtClean="0"/>
              <a:t>na </a:t>
            </a:r>
            <a:r>
              <a:rPr lang="hr-HR" dirty="0" err="1"/>
              <a:t>Facebooku</a:t>
            </a:r>
            <a:r>
              <a:rPr lang="hr-HR" dirty="0"/>
              <a:t> provodi i više od </a:t>
            </a:r>
            <a:r>
              <a:rPr lang="hr-HR" dirty="0" smtClean="0"/>
              <a:t>3 </a:t>
            </a:r>
            <a:r>
              <a:rPr lang="hr-HR" dirty="0"/>
              <a:t>sata </a:t>
            </a:r>
            <a:r>
              <a:rPr lang="hr-HR" dirty="0" smtClean="0"/>
              <a:t>dnevno</a:t>
            </a:r>
          </a:p>
          <a:p>
            <a:r>
              <a:rPr lang="hr-HR" dirty="0" smtClean="0"/>
              <a:t>polovica </a:t>
            </a:r>
            <a:r>
              <a:rPr lang="hr-HR" dirty="0"/>
              <a:t>ispitane djece pregledava svoje </a:t>
            </a:r>
            <a:r>
              <a:rPr lang="hr-HR" dirty="0" err="1"/>
              <a:t>Facebook</a:t>
            </a:r>
            <a:r>
              <a:rPr lang="hr-HR" dirty="0"/>
              <a:t> profile i za vrijeme </a:t>
            </a:r>
            <a:r>
              <a:rPr lang="hr-HR" dirty="0" smtClean="0"/>
              <a:t>nastave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8695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Pravila za korištenje </a:t>
            </a:r>
            <a:r>
              <a:rPr lang="hr-HR" dirty="0" err="1" smtClean="0"/>
              <a:t>Facebooka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</a:t>
            </a:r>
            <a:r>
              <a:rPr lang="hr-HR" dirty="0"/>
              <a:t>78% obitelji djeci nisu postavljena pravila o korištenju </a:t>
            </a:r>
            <a:r>
              <a:rPr lang="hr-HR" dirty="0" err="1" smtClean="0"/>
              <a:t>Facebooka</a:t>
            </a:r>
            <a:endParaRPr lang="hr-HR" dirty="0" smtClean="0"/>
          </a:p>
          <a:p>
            <a:r>
              <a:rPr lang="hr-HR" dirty="0" smtClean="0"/>
              <a:t>tek </a:t>
            </a:r>
            <a:r>
              <a:rPr lang="hr-HR" dirty="0"/>
              <a:t>17% djece kaže da takva pravila u njihovoj obitelji postoje te da ih se ona i </a:t>
            </a:r>
            <a:r>
              <a:rPr lang="hr-HR" dirty="0" smtClean="0"/>
              <a:t>pridržavaju</a:t>
            </a:r>
          </a:p>
          <a:p>
            <a:r>
              <a:rPr lang="hr-HR" dirty="0" smtClean="0"/>
              <a:t>5</a:t>
            </a:r>
            <a:r>
              <a:rPr lang="hr-HR" dirty="0"/>
              <a:t>% djece priznaje da krše postavljena </a:t>
            </a:r>
            <a:r>
              <a:rPr lang="hr-HR" dirty="0" smtClean="0"/>
              <a:t>pravila</a:t>
            </a:r>
          </a:p>
          <a:p>
            <a:r>
              <a:rPr lang="hr-HR" dirty="0"/>
              <a:t>č</a:t>
            </a:r>
            <a:r>
              <a:rPr lang="hr-HR" dirty="0" smtClean="0"/>
              <a:t>ak </a:t>
            </a:r>
            <a:r>
              <a:rPr lang="hr-HR" dirty="0"/>
              <a:t>85% djece na svojim </a:t>
            </a:r>
            <a:r>
              <a:rPr lang="hr-HR" dirty="0" err="1"/>
              <a:t>Facebook</a:t>
            </a:r>
            <a:r>
              <a:rPr lang="hr-HR" dirty="0"/>
              <a:t> profilima dijeli puno ime i prezime, 36% e-mail adresu i 31% ime </a:t>
            </a:r>
            <a:r>
              <a:rPr lang="hr-HR" dirty="0" smtClean="0"/>
              <a:t>škole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1546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Facebook</a:t>
            </a:r>
            <a:r>
              <a:rPr lang="hr-HR" dirty="0" smtClean="0"/>
              <a:t> i nasilje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s porastom dobi djeteta, roditelji im postavljaju sve manje ograničenja vezana uz korištenje </a:t>
            </a:r>
            <a:r>
              <a:rPr lang="hr-HR" dirty="0" err="1"/>
              <a:t>Facebooka</a:t>
            </a:r>
            <a:endParaRPr lang="hr-HR" dirty="0"/>
          </a:p>
          <a:p>
            <a:r>
              <a:rPr lang="hr-HR" dirty="0" smtClean="0"/>
              <a:t>a upravo </a:t>
            </a:r>
            <a:r>
              <a:rPr lang="hr-HR" dirty="0"/>
              <a:t>su djeca u dobi od 15 do 16 godina najugroženija skupina i za činjenje i za doživljavanje vršnjačkog </a:t>
            </a:r>
            <a:r>
              <a:rPr lang="hr-HR" dirty="0" smtClean="0"/>
              <a:t>nasilja </a:t>
            </a:r>
          </a:p>
          <a:p>
            <a:r>
              <a:rPr lang="hr-HR" dirty="0" smtClean="0"/>
              <a:t>Obiteljska </a:t>
            </a:r>
            <a:r>
              <a:rPr lang="hr-HR" dirty="0"/>
              <a:t>pravila za korištenje </a:t>
            </a:r>
            <a:r>
              <a:rPr lang="hr-HR" dirty="0" err="1"/>
              <a:t>Facebooka</a:t>
            </a:r>
            <a:r>
              <a:rPr lang="hr-HR" dirty="0"/>
              <a:t> nema 93% djece koja čine nasilje putem </a:t>
            </a:r>
            <a:r>
              <a:rPr lang="hr-HR" dirty="0" err="1"/>
              <a:t>Facebooka</a:t>
            </a:r>
            <a:r>
              <a:rPr lang="hr-HR" dirty="0"/>
              <a:t>, kao i 88% djece koja nasilje na </a:t>
            </a:r>
            <a:r>
              <a:rPr lang="hr-HR" dirty="0" err="1"/>
              <a:t>Facebooku</a:t>
            </a:r>
            <a:r>
              <a:rPr lang="hr-HR" dirty="0"/>
              <a:t> i doživljavaju i čine.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554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Ciljevi istraživanja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ispitati na koji </a:t>
            </a:r>
            <a:r>
              <a:rPr lang="hr-HR" b="1" dirty="0"/>
              <a:t>način djeca koriste I</a:t>
            </a:r>
            <a:r>
              <a:rPr lang="hr-HR" b="1" dirty="0" smtClean="0"/>
              <a:t>nternet </a:t>
            </a:r>
            <a:r>
              <a:rPr lang="hr-HR" dirty="0"/>
              <a:t>i u koje </a:t>
            </a:r>
            <a:r>
              <a:rPr lang="hr-HR" b="1" dirty="0" smtClean="0"/>
              <a:t>svrhe</a:t>
            </a:r>
          </a:p>
          <a:p>
            <a:r>
              <a:rPr lang="hr-HR" dirty="0" smtClean="0"/>
              <a:t>iskustvo </a:t>
            </a:r>
            <a:r>
              <a:rPr lang="hr-HR" b="1" dirty="0"/>
              <a:t>elektroničkog nasilja </a:t>
            </a:r>
            <a:r>
              <a:rPr lang="hr-HR" dirty="0"/>
              <a:t>putem I</a:t>
            </a:r>
            <a:r>
              <a:rPr lang="hr-HR" dirty="0" smtClean="0"/>
              <a:t>nterneta </a:t>
            </a:r>
            <a:r>
              <a:rPr lang="hr-HR" dirty="0"/>
              <a:t>i </a:t>
            </a:r>
            <a:r>
              <a:rPr lang="hr-HR" dirty="0" smtClean="0"/>
              <a:t>mobitela</a:t>
            </a:r>
          </a:p>
          <a:p>
            <a:r>
              <a:rPr lang="hr-HR" dirty="0" smtClean="0"/>
              <a:t>utvrditi  </a:t>
            </a:r>
            <a:r>
              <a:rPr lang="hr-HR" b="1" dirty="0"/>
              <a:t>izloženost djece nepoželjnom </a:t>
            </a:r>
            <a:r>
              <a:rPr lang="hr-HR" dirty="0"/>
              <a:t>seksualnom materijalu i intimnim pitanjima seksualnog karaktera </a:t>
            </a:r>
            <a:endParaRPr lang="hr-HR" dirty="0" smtClean="0"/>
          </a:p>
          <a:p>
            <a:r>
              <a:rPr lang="hr-HR" dirty="0" smtClean="0"/>
              <a:t>ispitati </a:t>
            </a:r>
            <a:r>
              <a:rPr lang="hr-HR" dirty="0"/>
              <a:t>neposredne </a:t>
            </a:r>
            <a:r>
              <a:rPr lang="hr-HR" b="1" dirty="0"/>
              <a:t>emocionalne i ponašajne reakcije</a:t>
            </a:r>
            <a:r>
              <a:rPr lang="hr-HR" dirty="0"/>
              <a:t> djece nakon izlaganja nepoželjnom seksualnom sadržaju i intimnim </a:t>
            </a:r>
            <a:r>
              <a:rPr lang="hr-HR" dirty="0" smtClean="0"/>
              <a:t>pitanjima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6924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Facebook</a:t>
            </a:r>
            <a:r>
              <a:rPr lang="hr-HR" dirty="0" smtClean="0"/>
              <a:t> </a:t>
            </a:r>
            <a:r>
              <a:rPr lang="hr-HR" dirty="0"/>
              <a:t>i nasilje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12,1</a:t>
            </a:r>
            <a:r>
              <a:rPr lang="hr-HR" dirty="0"/>
              <a:t>% je doživjelo nasilje na </a:t>
            </a:r>
            <a:r>
              <a:rPr lang="hr-HR" dirty="0" err="1" smtClean="0"/>
              <a:t>Facebooku</a:t>
            </a:r>
            <a:endParaRPr lang="hr-HR" dirty="0" smtClean="0"/>
          </a:p>
          <a:p>
            <a:r>
              <a:rPr lang="hr-HR" dirty="0" smtClean="0"/>
              <a:t>9,6</a:t>
            </a:r>
            <a:r>
              <a:rPr lang="hr-HR" dirty="0"/>
              <a:t>% </a:t>
            </a:r>
            <a:r>
              <a:rPr lang="hr-HR" dirty="0" smtClean="0"/>
              <a:t>ponašalo </a:t>
            </a:r>
            <a:r>
              <a:rPr lang="hr-HR" dirty="0"/>
              <a:t>se </a:t>
            </a:r>
            <a:r>
              <a:rPr lang="hr-HR" dirty="0" smtClean="0"/>
              <a:t>nasilno</a:t>
            </a:r>
          </a:p>
          <a:p>
            <a:pPr marL="0" indent="0">
              <a:buNone/>
            </a:pPr>
            <a:r>
              <a:rPr lang="hr-HR" dirty="0" smtClean="0"/>
              <a:t>Od djece </a:t>
            </a:r>
            <a:r>
              <a:rPr lang="hr-HR" dirty="0"/>
              <a:t>koja su na bilo koji način uključena u nasilje na </a:t>
            </a:r>
            <a:r>
              <a:rPr lang="hr-HR" dirty="0" err="1" smtClean="0"/>
              <a:t>Facebooku</a:t>
            </a:r>
            <a:r>
              <a:rPr lang="hr-HR" dirty="0" smtClean="0"/>
              <a:t>:</a:t>
            </a:r>
          </a:p>
          <a:p>
            <a:r>
              <a:rPr lang="hr-HR" dirty="0" smtClean="0"/>
              <a:t>44,4</a:t>
            </a:r>
            <a:r>
              <a:rPr lang="hr-HR" dirty="0"/>
              <a:t>% </a:t>
            </a:r>
            <a:r>
              <a:rPr lang="hr-HR" dirty="0" smtClean="0"/>
              <a:t>doživljavaju nasilje</a:t>
            </a:r>
          </a:p>
          <a:p>
            <a:r>
              <a:rPr lang="hr-HR" dirty="0" smtClean="0"/>
              <a:t>29,7</a:t>
            </a:r>
            <a:r>
              <a:rPr lang="hr-HR" dirty="0"/>
              <a:t>% </a:t>
            </a:r>
            <a:r>
              <a:rPr lang="hr-HR" dirty="0" smtClean="0"/>
              <a:t>se </a:t>
            </a:r>
            <a:r>
              <a:rPr lang="hr-HR" dirty="0"/>
              <a:t>ponašaju </a:t>
            </a:r>
            <a:r>
              <a:rPr lang="hr-HR" dirty="0" smtClean="0"/>
              <a:t>nasilno </a:t>
            </a:r>
          </a:p>
          <a:p>
            <a:r>
              <a:rPr lang="hr-HR" dirty="0" smtClean="0"/>
              <a:t>25,9</a:t>
            </a:r>
            <a:r>
              <a:rPr lang="hr-HR" dirty="0"/>
              <a:t>% djece koji i doživljavaju i čine nasilje na </a:t>
            </a:r>
            <a:r>
              <a:rPr lang="hr-HR" dirty="0" err="1"/>
              <a:t>Facebooku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781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Facebook</a:t>
            </a:r>
            <a:r>
              <a:rPr lang="hr-HR" dirty="0"/>
              <a:t> i nasilje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20% primalo </a:t>
            </a:r>
            <a:r>
              <a:rPr lang="hr-HR" dirty="0"/>
              <a:t>uvredljive poruke ili komentare putem </a:t>
            </a:r>
            <a:r>
              <a:rPr lang="hr-HR" dirty="0" err="1" smtClean="0"/>
              <a:t>Facebooka</a:t>
            </a:r>
            <a:endParaRPr lang="hr-HR" dirty="0" smtClean="0"/>
          </a:p>
          <a:p>
            <a:r>
              <a:rPr lang="hr-HR" dirty="0"/>
              <a:t>9% djece priznaje da je to više puta </a:t>
            </a:r>
            <a:r>
              <a:rPr lang="hr-HR" dirty="0" smtClean="0"/>
              <a:t>činilo</a:t>
            </a:r>
          </a:p>
          <a:p>
            <a:r>
              <a:rPr lang="hr-HR" dirty="0" smtClean="0"/>
              <a:t>25% djece navodi da su o njemu putem </a:t>
            </a:r>
            <a:r>
              <a:rPr lang="hr-HR" dirty="0" err="1"/>
              <a:t>Facebooka</a:t>
            </a:r>
            <a:r>
              <a:rPr lang="hr-HR" dirty="0"/>
              <a:t> širili </a:t>
            </a:r>
            <a:r>
              <a:rPr lang="hr-HR" dirty="0" smtClean="0"/>
              <a:t>laži</a:t>
            </a:r>
          </a:p>
          <a:p>
            <a:r>
              <a:rPr lang="hr-HR" dirty="0" smtClean="0"/>
              <a:t>7% </a:t>
            </a:r>
            <a:r>
              <a:rPr lang="hr-HR" dirty="0"/>
              <a:t>djece priznaje da je to i samo </a:t>
            </a:r>
            <a:r>
              <a:rPr lang="hr-HR" dirty="0" smtClean="0"/>
              <a:t>činilo</a:t>
            </a:r>
          </a:p>
          <a:p>
            <a:r>
              <a:rPr lang="hr-HR" dirty="0"/>
              <a:t>Svako šesto dijete navodi da im se neko </a:t>
            </a:r>
            <a:r>
              <a:rPr lang="hr-HR" dirty="0" err="1"/>
              <a:t>ulogirao</a:t>
            </a:r>
            <a:r>
              <a:rPr lang="hr-HR" dirty="0"/>
              <a:t> u njihov </a:t>
            </a:r>
            <a:r>
              <a:rPr lang="hr-HR" dirty="0" smtClean="0"/>
              <a:t>FB </a:t>
            </a:r>
            <a:r>
              <a:rPr lang="hr-HR" dirty="0"/>
              <a:t>profil i u njihovo ime objavljivao neugodne informacije o </a:t>
            </a:r>
            <a:r>
              <a:rPr lang="hr-HR" dirty="0" smtClean="0"/>
              <a:t>njima</a:t>
            </a:r>
          </a:p>
          <a:p>
            <a:r>
              <a:rPr lang="hr-HR" dirty="0" smtClean="0"/>
              <a:t>takvo </a:t>
            </a:r>
            <a:r>
              <a:rPr lang="hr-HR" dirty="0"/>
              <a:t>ponašanje priznaje čak 8% </a:t>
            </a:r>
            <a:r>
              <a:rPr lang="hr-HR" dirty="0" smtClean="0"/>
              <a:t>djece</a:t>
            </a:r>
          </a:p>
          <a:p>
            <a:r>
              <a:rPr lang="hr-HR" dirty="0" smtClean="0"/>
              <a:t>13% djece je namjerno </a:t>
            </a:r>
            <a:r>
              <a:rPr lang="hr-HR" dirty="0"/>
              <a:t>blokiralo ili isključivalo drugu djecu iz neke grupe s ciljem da ih </a:t>
            </a:r>
            <a:r>
              <a:rPr lang="hr-HR" dirty="0" smtClean="0"/>
              <a:t>izolira</a:t>
            </a:r>
          </a:p>
          <a:p>
            <a:r>
              <a:rPr lang="hr-HR" dirty="0"/>
              <a:t>3% otvorilo grupu na </a:t>
            </a:r>
            <a:r>
              <a:rPr lang="hr-HR" dirty="0" err="1"/>
              <a:t>Facebooku</a:t>
            </a:r>
            <a:r>
              <a:rPr lang="hr-HR" dirty="0"/>
              <a:t> s ciljem ismijavanja ili vrijeđanja druge djece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0388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Facebook</a:t>
            </a:r>
            <a:r>
              <a:rPr lang="hr-HR" dirty="0" smtClean="0"/>
              <a:t>, nasilje i nepoznati „prijatelji”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70</a:t>
            </a:r>
            <a:r>
              <a:rPr lang="hr-HR" dirty="0"/>
              <a:t>% </a:t>
            </a:r>
            <a:r>
              <a:rPr lang="hr-HR" dirty="0" smtClean="0"/>
              <a:t>od </a:t>
            </a:r>
            <a:r>
              <a:rPr lang="hr-HR" u="sng" dirty="0" smtClean="0"/>
              <a:t>ukupnog</a:t>
            </a:r>
            <a:r>
              <a:rPr lang="hr-HR" dirty="0" smtClean="0"/>
              <a:t> broja djece </a:t>
            </a:r>
            <a:r>
              <a:rPr lang="hr-HR" dirty="0"/>
              <a:t>nikada ne bi prihvatili </a:t>
            </a:r>
            <a:r>
              <a:rPr lang="hr-HR" dirty="0" smtClean="0"/>
              <a:t>zahtjev za </a:t>
            </a:r>
            <a:r>
              <a:rPr lang="hr-HR" dirty="0"/>
              <a:t>prijateljstvom od </a:t>
            </a:r>
            <a:r>
              <a:rPr lang="hr-HR" dirty="0" smtClean="0"/>
              <a:t>nepoznatih osoba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Djeca uključena u nasilje putem </a:t>
            </a:r>
            <a:r>
              <a:rPr lang="hr-HR" dirty="0" err="1" smtClean="0"/>
              <a:t>Facebooka</a:t>
            </a:r>
            <a:r>
              <a:rPr lang="hr-HR" dirty="0" smtClean="0"/>
              <a:t>:</a:t>
            </a:r>
          </a:p>
          <a:p>
            <a:r>
              <a:rPr lang="hr-HR" dirty="0" smtClean="0"/>
              <a:t>to </a:t>
            </a:r>
            <a:r>
              <a:rPr lang="hr-HR" dirty="0"/>
              <a:t>čini </a:t>
            </a:r>
            <a:r>
              <a:rPr lang="hr-HR" b="1" dirty="0"/>
              <a:t>svako drugo dijete </a:t>
            </a:r>
            <a:r>
              <a:rPr lang="hr-HR" dirty="0"/>
              <a:t>uključeno u </a:t>
            </a:r>
            <a:r>
              <a:rPr lang="hr-HR" b="1" dirty="0"/>
              <a:t>nasilje</a:t>
            </a:r>
            <a:r>
              <a:rPr lang="hr-HR" dirty="0"/>
              <a:t> putem </a:t>
            </a:r>
            <a:r>
              <a:rPr lang="hr-HR" dirty="0" smtClean="0"/>
              <a:t>FB</a:t>
            </a:r>
          </a:p>
          <a:p>
            <a:r>
              <a:rPr lang="hr-HR" dirty="0" smtClean="0"/>
              <a:t>češće </a:t>
            </a:r>
            <a:r>
              <a:rPr lang="hr-HR" dirty="0"/>
              <a:t>izjavljuju da bi bila spremna otići na </a:t>
            </a:r>
            <a:r>
              <a:rPr lang="hr-HR" u="sng" dirty="0"/>
              <a:t>susret s nepoznatom osobom</a:t>
            </a:r>
            <a:r>
              <a:rPr lang="hr-HR" dirty="0"/>
              <a:t> koju su upoznali na </a:t>
            </a:r>
            <a:r>
              <a:rPr lang="hr-HR" dirty="0" err="1" smtClean="0"/>
              <a:t>Facebooku</a:t>
            </a:r>
            <a:endParaRPr lang="hr-HR" dirty="0" smtClean="0"/>
          </a:p>
          <a:p>
            <a:r>
              <a:rPr lang="hr-HR" dirty="0" smtClean="0"/>
              <a:t>tome </a:t>
            </a:r>
            <a:r>
              <a:rPr lang="hr-HR" dirty="0"/>
              <a:t>su najsklonija djeca koja </a:t>
            </a:r>
            <a:r>
              <a:rPr lang="hr-HR" u="sng" dirty="0"/>
              <a:t>nasilje i doživljavaju i </a:t>
            </a:r>
            <a:r>
              <a:rPr lang="hr-HR" u="sng" dirty="0" smtClean="0"/>
              <a:t>čine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7504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Facebook</a:t>
            </a:r>
            <a:r>
              <a:rPr lang="hr-HR" dirty="0" smtClean="0"/>
              <a:t> </a:t>
            </a:r>
            <a:r>
              <a:rPr lang="hr-HR" dirty="0"/>
              <a:t>i nasilje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r-HR" dirty="0"/>
              <a:t>Najrizičnija su djeca koja i doživljavaju i čine nasilje na </a:t>
            </a:r>
            <a:r>
              <a:rPr lang="hr-HR" dirty="0" err="1" smtClean="0"/>
              <a:t>Facebooku</a:t>
            </a:r>
            <a:r>
              <a:rPr lang="hr-HR" dirty="0" smtClean="0"/>
              <a:t> !!!!</a:t>
            </a:r>
            <a:endParaRPr lang="hr-HR" dirty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djeca </a:t>
            </a:r>
            <a:r>
              <a:rPr lang="hr-HR" dirty="0"/>
              <a:t>koja </a:t>
            </a:r>
            <a:r>
              <a:rPr lang="hr-HR" dirty="0" smtClean="0"/>
              <a:t>nasilje </a:t>
            </a:r>
            <a:r>
              <a:rPr lang="hr-HR" dirty="0"/>
              <a:t>na </a:t>
            </a:r>
            <a:r>
              <a:rPr lang="hr-HR" dirty="0" err="1"/>
              <a:t>Facebooku</a:t>
            </a:r>
            <a:r>
              <a:rPr lang="hr-HR" dirty="0"/>
              <a:t> i čine i doživljavaju imaju najizraženije </a:t>
            </a:r>
            <a:r>
              <a:rPr lang="hr-HR" b="1" dirty="0"/>
              <a:t>emocionalne i ponašajne poteškoće: </a:t>
            </a:r>
            <a:endParaRPr lang="hr-HR" b="1" dirty="0" smtClean="0"/>
          </a:p>
          <a:p>
            <a:r>
              <a:rPr lang="hr-HR" dirty="0" smtClean="0"/>
              <a:t>narušenu </a:t>
            </a:r>
            <a:r>
              <a:rPr lang="hr-HR" dirty="0"/>
              <a:t>sliku o sebi, </a:t>
            </a:r>
            <a:endParaRPr lang="hr-HR" dirty="0" smtClean="0"/>
          </a:p>
          <a:p>
            <a:r>
              <a:rPr lang="hr-HR" dirty="0" smtClean="0"/>
              <a:t>sklonija </a:t>
            </a:r>
            <a:r>
              <a:rPr lang="hr-HR" dirty="0"/>
              <a:t>su </a:t>
            </a:r>
            <a:r>
              <a:rPr lang="hr-HR" dirty="0" smtClean="0"/>
              <a:t>anksioznosti</a:t>
            </a:r>
            <a:endParaRPr lang="hr-HR" dirty="0" smtClean="0"/>
          </a:p>
          <a:p>
            <a:r>
              <a:rPr lang="hr-HR" dirty="0" smtClean="0"/>
              <a:t>depresivnosti </a:t>
            </a:r>
          </a:p>
          <a:p>
            <a:r>
              <a:rPr lang="hr-HR" dirty="0" smtClean="0"/>
              <a:t>iskazuju </a:t>
            </a:r>
            <a:r>
              <a:rPr lang="hr-HR" dirty="0"/>
              <a:t>više ljutnje i </a:t>
            </a:r>
            <a:r>
              <a:rPr lang="hr-HR" dirty="0" err="1"/>
              <a:t>neprihvatljiviih</a:t>
            </a:r>
            <a:r>
              <a:rPr lang="hr-HR" dirty="0"/>
              <a:t> </a:t>
            </a:r>
            <a:r>
              <a:rPr lang="hr-HR" dirty="0" smtClean="0"/>
              <a:t>ponašanja</a:t>
            </a:r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939426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Internet i školske obveze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j</a:t>
            </a:r>
            <a:r>
              <a:rPr lang="hr-HR" dirty="0" smtClean="0"/>
              <a:t>edno </a:t>
            </a:r>
            <a:r>
              <a:rPr lang="hr-HR" dirty="0"/>
              <a:t>od desetero djece smatra da zbog Interneta zanemaruje svoje svakodnevne </a:t>
            </a:r>
            <a:r>
              <a:rPr lang="hr-HR" dirty="0" smtClean="0"/>
              <a:t>obaveze</a:t>
            </a:r>
          </a:p>
          <a:p>
            <a:r>
              <a:rPr lang="hr-HR" dirty="0"/>
              <a:t>svako šesto dijete nastoji što brže riješiti domaću zadaću da bi moglo što brže na </a:t>
            </a:r>
            <a:r>
              <a:rPr lang="hr-HR" dirty="0" smtClean="0"/>
              <a:t>Internet</a:t>
            </a:r>
          </a:p>
          <a:p>
            <a:r>
              <a:rPr lang="hr-HR" dirty="0" smtClean="0"/>
              <a:t>33% djece </a:t>
            </a:r>
            <a:r>
              <a:rPr lang="hr-HR" dirty="0"/>
              <a:t>misli da bi trebalo manje vremena provoditi na </a:t>
            </a:r>
            <a:r>
              <a:rPr lang="hr-HR" dirty="0" smtClean="0"/>
              <a:t>Internetu</a:t>
            </a:r>
          </a:p>
          <a:p>
            <a:r>
              <a:rPr lang="hr-HR" dirty="0"/>
              <a:t>Čak 23% </a:t>
            </a:r>
            <a:r>
              <a:rPr lang="hr-HR" dirty="0" smtClean="0"/>
              <a:t>djece - </a:t>
            </a:r>
            <a:r>
              <a:rPr lang="hr-HR" dirty="0"/>
              <a:t>skoro svako četvrto dijete uključeno u istraživanje nastavlja koristiti Internet jednakom čestinom, unatoč namjeri da ga manje </a:t>
            </a:r>
            <a:r>
              <a:rPr lang="hr-HR" dirty="0" smtClean="0"/>
              <a:t>koriste </a:t>
            </a:r>
            <a:r>
              <a:rPr lang="hr-HR" sz="2400" dirty="0" smtClean="0"/>
              <a:t>(„ovisnost” ili ovisnost)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0524565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Čemu zapravo služi Internet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15</a:t>
            </a:r>
            <a:r>
              <a:rPr lang="hr-HR" dirty="0"/>
              <a:t>% djece odlazi </a:t>
            </a:r>
            <a:r>
              <a:rPr lang="hr-HR" dirty="0" smtClean="0"/>
              <a:t>na Internet kad </a:t>
            </a:r>
            <a:r>
              <a:rPr lang="hr-HR" dirty="0"/>
              <a:t>se osjećaju </a:t>
            </a:r>
            <a:r>
              <a:rPr lang="hr-HR" dirty="0" smtClean="0"/>
              <a:t>loše </a:t>
            </a:r>
          </a:p>
          <a:p>
            <a:r>
              <a:rPr lang="hr-HR" dirty="0" smtClean="0"/>
              <a:t>12</a:t>
            </a:r>
            <a:r>
              <a:rPr lang="hr-HR" dirty="0"/>
              <a:t>% da bi pobjegli od tuge ili neugodnih </a:t>
            </a:r>
            <a:r>
              <a:rPr lang="hr-HR" dirty="0" smtClean="0"/>
              <a:t>osjećaja</a:t>
            </a:r>
          </a:p>
          <a:p>
            <a:r>
              <a:rPr lang="hr-HR" dirty="0"/>
              <a:t>z</a:t>
            </a:r>
            <a:r>
              <a:rPr lang="hr-HR" dirty="0" smtClean="0"/>
              <a:t>bog </a:t>
            </a:r>
            <a:r>
              <a:rPr lang="hr-HR" dirty="0"/>
              <a:t>prekomjernog korištenja Interneta čak 9% djece ima osjećaj nedostatka </a:t>
            </a:r>
            <a:r>
              <a:rPr lang="hr-HR" dirty="0" smtClean="0"/>
              <a:t>sna</a:t>
            </a:r>
          </a:p>
          <a:p>
            <a:r>
              <a:rPr lang="hr-HR" dirty="0" smtClean="0"/>
              <a:t>a </a:t>
            </a:r>
            <a:r>
              <a:rPr lang="hr-HR" dirty="0"/>
              <a:t>10% ih se osjeća nemirno i razdražljivo kada ne mogu otići na </a:t>
            </a:r>
            <a:r>
              <a:rPr lang="hr-HR" dirty="0" smtClean="0"/>
              <a:t>Internet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0468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Internet i slobodno vrijeme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26% djece svoje slobodno vrijeme najčešće provodi na Internetu</a:t>
            </a:r>
          </a:p>
          <a:p>
            <a:r>
              <a:rPr lang="hr-HR" dirty="0"/>
              <a:t>na pitanje kako bi najradije provodili svoje slobodno vrijeme samo 5% djece odgovara da bi ga htjelo provoditi na Internetu, dok bi se ostalih 95% radije družilo s prijateljima ili se bavilo nekom slobodnom </a:t>
            </a:r>
            <a:r>
              <a:rPr lang="hr-HR" dirty="0" smtClean="0"/>
              <a:t>aktivnošću!!!</a:t>
            </a:r>
            <a:endParaRPr lang="hr-HR" dirty="0"/>
          </a:p>
          <a:p>
            <a:r>
              <a:rPr lang="hr-HR" dirty="0" smtClean="0"/>
              <a:t>dakle, </a:t>
            </a:r>
            <a:r>
              <a:rPr lang="hr-HR" dirty="0"/>
              <a:t>Internet i </a:t>
            </a:r>
            <a:r>
              <a:rPr lang="hr-HR" dirty="0" err="1"/>
              <a:t>Facebook</a:t>
            </a:r>
            <a:r>
              <a:rPr lang="hr-HR" dirty="0"/>
              <a:t> nisu isključivo dječji slobodan izbor, nego </a:t>
            </a:r>
            <a:r>
              <a:rPr lang="hr-HR" sz="3000" dirty="0" smtClean="0"/>
              <a:t>…..(kompromis s roditeljima, </a:t>
            </a:r>
            <a:r>
              <a:rPr lang="hr-HR" sz="3000" dirty="0" err="1" smtClean="0"/>
              <a:t>prezaštićenost</a:t>
            </a:r>
            <a:r>
              <a:rPr lang="hr-HR" sz="3000" dirty="0" smtClean="0"/>
              <a:t>…)</a:t>
            </a:r>
            <a:endParaRPr lang="hr-HR" sz="30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5426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 smtClean="0"/>
              <a:t>Ovo </a:t>
            </a:r>
            <a:r>
              <a:rPr lang="hr-HR" dirty="0"/>
              <a:t>istraživanje pruža uvid </a:t>
            </a:r>
            <a:r>
              <a:rPr lang="hr-HR" dirty="0" smtClean="0"/>
              <a:t>u:</a:t>
            </a:r>
          </a:p>
          <a:p>
            <a:r>
              <a:rPr lang="hr-HR" dirty="0" smtClean="0"/>
              <a:t>način </a:t>
            </a:r>
            <a:r>
              <a:rPr lang="hr-HR" dirty="0"/>
              <a:t>na koji djeca koriste i doživljavaju društvene mreže i </a:t>
            </a:r>
            <a:r>
              <a:rPr lang="hr-HR" dirty="0" smtClean="0"/>
              <a:t>Internet</a:t>
            </a:r>
          </a:p>
          <a:p>
            <a:r>
              <a:rPr lang="hr-HR" dirty="0"/>
              <a:t>kako bi u tome bila sigurna i odgovorna potrebno im je vodstvo i podrška odraslih</a:t>
            </a:r>
          </a:p>
          <a:p>
            <a:r>
              <a:rPr lang="hr-HR" dirty="0" smtClean="0"/>
              <a:t>upućuje </a:t>
            </a:r>
            <a:r>
              <a:rPr lang="hr-HR" dirty="0"/>
              <a:t>na važnost roditeljskih </a:t>
            </a:r>
            <a:r>
              <a:rPr lang="hr-HR" dirty="0" smtClean="0"/>
              <a:t>pravila o Internetu i FB</a:t>
            </a:r>
          </a:p>
          <a:p>
            <a:r>
              <a:rPr lang="hr-HR" dirty="0" smtClean="0"/>
              <a:t>pružanje </a:t>
            </a:r>
            <a:r>
              <a:rPr lang="hr-HR" dirty="0"/>
              <a:t>drugih mogućnosti </a:t>
            </a:r>
            <a:r>
              <a:rPr lang="hr-HR" dirty="0" smtClean="0"/>
              <a:t>djeci </a:t>
            </a:r>
            <a:r>
              <a:rPr lang="hr-HR" dirty="0"/>
              <a:t>za druženjem </a:t>
            </a:r>
            <a:r>
              <a:rPr lang="hr-HR" dirty="0" smtClean="0"/>
              <a:t>u </a:t>
            </a:r>
            <a:r>
              <a:rPr lang="hr-HR" dirty="0"/>
              <a:t>„stvarnom“ </a:t>
            </a:r>
            <a:r>
              <a:rPr lang="hr-HR" dirty="0" smtClean="0"/>
              <a:t>svijetu</a:t>
            </a:r>
          </a:p>
          <a:p>
            <a:r>
              <a:rPr lang="hr-HR" dirty="0" smtClean="0"/>
              <a:t>stručnjacima </a:t>
            </a:r>
            <a:r>
              <a:rPr lang="hr-HR" dirty="0"/>
              <a:t>za kreiranje preventivnih programa i edukaciju djece i </a:t>
            </a:r>
            <a:r>
              <a:rPr lang="hr-HR" dirty="0" smtClean="0"/>
              <a:t>roditelja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167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Iskustva </a:t>
            </a:r>
            <a:r>
              <a:rPr lang="hr-HR" b="1" dirty="0"/>
              <a:t>djece i mladih u korištenju </a:t>
            </a:r>
            <a:r>
              <a:rPr lang="hr-HR" b="1" dirty="0" smtClean="0"/>
              <a:t>Interneta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95% </a:t>
            </a:r>
            <a:r>
              <a:rPr lang="hr-HR" dirty="0"/>
              <a:t>navode da kod kuće imaju računalo (stolno ili </a:t>
            </a:r>
            <a:r>
              <a:rPr lang="hr-HR" dirty="0" err="1" smtClean="0"/>
              <a:t>laptop</a:t>
            </a:r>
            <a:r>
              <a:rPr lang="hr-HR" dirty="0" smtClean="0"/>
              <a:t>)</a:t>
            </a:r>
          </a:p>
          <a:p>
            <a:r>
              <a:rPr lang="hr-HR" dirty="0" smtClean="0"/>
              <a:t>85</a:t>
            </a:r>
            <a:r>
              <a:rPr lang="hr-HR" dirty="0"/>
              <a:t>% njih navodi i da ima pristup </a:t>
            </a:r>
            <a:r>
              <a:rPr lang="hr-HR" dirty="0" smtClean="0"/>
              <a:t>Internetu </a:t>
            </a:r>
            <a:r>
              <a:rPr lang="hr-HR" dirty="0"/>
              <a:t>kod </a:t>
            </a:r>
            <a:r>
              <a:rPr lang="hr-HR" dirty="0" smtClean="0"/>
              <a:t>kuće, i to:</a:t>
            </a:r>
          </a:p>
          <a:p>
            <a:pPr lvl="1">
              <a:buFont typeface="Wingdings" pitchFamily="2" charset="2"/>
              <a:buChar char="Ø"/>
            </a:pPr>
            <a:r>
              <a:rPr lang="hr-HR" dirty="0" smtClean="0"/>
              <a:t> 91</a:t>
            </a:r>
            <a:r>
              <a:rPr lang="hr-HR" dirty="0"/>
              <a:t>% djece i mladih </a:t>
            </a:r>
            <a:r>
              <a:rPr lang="hr-HR" dirty="0" smtClean="0"/>
              <a:t>koristi Internet</a:t>
            </a:r>
          </a:p>
          <a:p>
            <a:pPr lvl="1">
              <a:buFont typeface="Wingdings" pitchFamily="2" charset="2"/>
              <a:buChar char="Ø"/>
            </a:pPr>
            <a:r>
              <a:rPr lang="hr-HR" dirty="0" smtClean="0"/>
              <a:t> podjednako M i Ž, </a:t>
            </a:r>
          </a:p>
          <a:p>
            <a:pPr lvl="1">
              <a:buFont typeface="Wingdings" pitchFamily="2" charset="2"/>
              <a:buChar char="Ø"/>
            </a:pPr>
            <a:r>
              <a:rPr lang="hr-HR" dirty="0" smtClean="0"/>
              <a:t> nema razlike u </a:t>
            </a:r>
            <a:r>
              <a:rPr lang="hr-HR" dirty="0"/>
              <a:t>korištenju </a:t>
            </a:r>
            <a:r>
              <a:rPr lang="hr-HR" dirty="0" smtClean="0"/>
              <a:t>Interneta </a:t>
            </a:r>
            <a:r>
              <a:rPr lang="hr-HR" dirty="0"/>
              <a:t>obzirom na </a:t>
            </a:r>
            <a:r>
              <a:rPr lang="hr-HR" dirty="0" smtClean="0"/>
              <a:t> dob učenika !! </a:t>
            </a:r>
            <a:r>
              <a:rPr lang="hr-HR" sz="2200" dirty="0" smtClean="0"/>
              <a:t>(11 – 18 godina)</a:t>
            </a:r>
            <a:endParaRPr lang="hr-HR" sz="2200" dirty="0"/>
          </a:p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5066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Koliko koriste Internet?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49% </a:t>
            </a:r>
            <a:r>
              <a:rPr lang="hr-HR" dirty="0" smtClean="0"/>
              <a:t>koristi Interneta svaki dan </a:t>
            </a:r>
          </a:p>
          <a:p>
            <a:r>
              <a:rPr lang="hr-HR" dirty="0" smtClean="0"/>
              <a:t>34</a:t>
            </a:r>
            <a:r>
              <a:rPr lang="hr-HR" dirty="0"/>
              <a:t>% njih nekoliko puta </a:t>
            </a:r>
            <a:r>
              <a:rPr lang="hr-HR" dirty="0" smtClean="0"/>
              <a:t>tjedno</a:t>
            </a:r>
          </a:p>
          <a:p>
            <a:r>
              <a:rPr lang="hr-HR" dirty="0" smtClean="0"/>
              <a:t>17</a:t>
            </a:r>
            <a:r>
              <a:rPr lang="hr-HR" dirty="0"/>
              <a:t>% nekoliko puta </a:t>
            </a:r>
            <a:r>
              <a:rPr lang="hr-HR" dirty="0" smtClean="0"/>
              <a:t>mjesečno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Istraživače je zanimalo za </a:t>
            </a:r>
            <a:r>
              <a:rPr lang="hr-HR" dirty="0"/>
              <a:t>što djeca i mladi najčešće koriste I</a:t>
            </a:r>
            <a:r>
              <a:rPr lang="hr-HR" dirty="0" smtClean="0"/>
              <a:t>nternet</a:t>
            </a:r>
            <a:r>
              <a:rPr lang="hr-HR" dirty="0"/>
              <a:t>, što im je </a:t>
            </a:r>
            <a:r>
              <a:rPr lang="hr-HR" dirty="0" smtClean="0"/>
              <a:t>najinteresantnije.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950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Nadzor odraslih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49</a:t>
            </a:r>
            <a:r>
              <a:rPr lang="hr-HR" dirty="0"/>
              <a:t>% djece izjavljuje kako je bez nadzora i prisutnosti odraslih dok koristi </a:t>
            </a:r>
            <a:r>
              <a:rPr lang="hr-HR" dirty="0" smtClean="0"/>
              <a:t>Internet</a:t>
            </a:r>
          </a:p>
          <a:p>
            <a:r>
              <a:rPr lang="hr-HR" dirty="0" smtClean="0"/>
              <a:t>46</a:t>
            </a:r>
            <a:r>
              <a:rPr lang="hr-HR" dirty="0"/>
              <a:t>% njih navodi da su roditelji </a:t>
            </a:r>
            <a:r>
              <a:rPr lang="hr-HR" b="1" dirty="0"/>
              <a:t>ponekad</a:t>
            </a:r>
            <a:r>
              <a:rPr lang="hr-HR" dirty="0"/>
              <a:t> </a:t>
            </a:r>
            <a:r>
              <a:rPr lang="hr-HR" dirty="0" smtClean="0"/>
              <a:t>prisutni</a:t>
            </a:r>
          </a:p>
          <a:p>
            <a:r>
              <a:rPr lang="hr-HR" dirty="0" smtClean="0"/>
              <a:t>tek </a:t>
            </a:r>
            <a:r>
              <a:rPr lang="hr-HR" dirty="0"/>
              <a:t>2,5% djece navodi da je jedan od roditelja prisutan </a:t>
            </a:r>
            <a:r>
              <a:rPr lang="hr-HR" b="1" dirty="0"/>
              <a:t>uvijek</a:t>
            </a:r>
            <a:r>
              <a:rPr lang="hr-HR" dirty="0"/>
              <a:t> dok je na I</a:t>
            </a:r>
            <a:r>
              <a:rPr lang="hr-HR" dirty="0" smtClean="0"/>
              <a:t>nternetu </a:t>
            </a:r>
          </a:p>
          <a:p>
            <a:pPr marL="0" indent="0">
              <a:buNone/>
            </a:pPr>
            <a:r>
              <a:rPr lang="hr-HR" dirty="0" smtClean="0"/>
              <a:t>Reakcije roditelja: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60% </a:t>
            </a:r>
            <a:r>
              <a:rPr lang="hr-HR" dirty="0"/>
              <a:t>izjavljuje da ih roditelji poučavaju o opasnostima vezanim uz </a:t>
            </a:r>
            <a:r>
              <a:rPr lang="hr-HR" dirty="0" smtClean="0"/>
              <a:t>Internet </a:t>
            </a:r>
            <a:r>
              <a:rPr lang="hr-HR" dirty="0"/>
              <a:t>i načinima </a:t>
            </a:r>
            <a:r>
              <a:rPr lang="hr-HR" dirty="0" smtClean="0"/>
              <a:t>zaštite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trećina </a:t>
            </a:r>
            <a:r>
              <a:rPr lang="hr-HR" dirty="0"/>
              <a:t>djece (36%) smatra da njihove roditelje ne zanima što oni rade na </a:t>
            </a:r>
            <a:r>
              <a:rPr lang="hr-HR" dirty="0" smtClean="0"/>
              <a:t>Internetu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91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 smtClean="0"/>
              <a:t>Izloženost </a:t>
            </a:r>
            <a:r>
              <a:rPr lang="hr-HR" sz="4000" dirty="0"/>
              <a:t>djece </a:t>
            </a:r>
            <a:r>
              <a:rPr lang="hr-HR" sz="4000" u="sng" dirty="0" smtClean="0"/>
              <a:t>nepoželjnom</a:t>
            </a:r>
            <a:r>
              <a:rPr lang="hr-HR" sz="4000" dirty="0" smtClean="0"/>
              <a:t> </a:t>
            </a:r>
            <a:r>
              <a:rPr lang="hr-HR" sz="4000" dirty="0"/>
              <a:t>seksualnom sadržaju na </a:t>
            </a:r>
            <a:r>
              <a:rPr lang="hr-HR" sz="4000" dirty="0" smtClean="0"/>
              <a:t>Internetu</a:t>
            </a:r>
            <a:r>
              <a:rPr lang="hr-HR" sz="4000" dirty="0"/>
              <a:t/>
            </a:r>
            <a:br>
              <a:rPr lang="hr-HR" sz="4000" dirty="0"/>
            </a:b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54% </a:t>
            </a:r>
            <a:r>
              <a:rPr lang="hr-HR" dirty="0" smtClean="0"/>
              <a:t>je </a:t>
            </a:r>
            <a:r>
              <a:rPr lang="hr-HR" dirty="0"/>
              <a:t>naišlo na web stranicu koja je sadržavala fotografije golih ljudi ili ljudi u spolnom odnosu, a da to nisu </a:t>
            </a:r>
            <a:r>
              <a:rPr lang="hr-HR" dirty="0" smtClean="0"/>
              <a:t>željeli</a:t>
            </a:r>
            <a:endParaRPr lang="hr-HR" dirty="0"/>
          </a:p>
          <a:p>
            <a:r>
              <a:rPr lang="hr-HR" dirty="0"/>
              <a:t>24% </a:t>
            </a:r>
            <a:r>
              <a:rPr lang="hr-HR" dirty="0" smtClean="0"/>
              <a:t>je </a:t>
            </a:r>
            <a:r>
              <a:rPr lang="hr-HR" dirty="0"/>
              <a:t>navelo da su primili poruku putem elektronske pošte koja je oglašavala pornografske web stranice ili je sadržavala linkove za te stranice, a da to nisu </a:t>
            </a:r>
            <a:r>
              <a:rPr lang="hr-HR" dirty="0" smtClean="0"/>
              <a:t>željeli</a:t>
            </a:r>
            <a:endParaRPr lang="hr-HR" dirty="0"/>
          </a:p>
          <a:p>
            <a:r>
              <a:rPr lang="hr-HR" dirty="0" smtClean="0"/>
              <a:t>28</a:t>
            </a:r>
            <a:r>
              <a:rPr lang="hr-HR" dirty="0"/>
              <a:t>% djece i mladih je otvorilo poruku ili link koja je sadržavala slike golih ljudi ili u </a:t>
            </a:r>
            <a:r>
              <a:rPr lang="hr-HR" dirty="0" smtClean="0"/>
              <a:t>seksualnoj </a:t>
            </a:r>
            <a:r>
              <a:rPr lang="hr-HR" dirty="0"/>
              <a:t>aktivnosti, a da to nisu </a:t>
            </a:r>
            <a:r>
              <a:rPr lang="hr-HR" dirty="0" smtClean="0"/>
              <a:t>željeli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9873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Izloženost djece nepoželjnom seksualnom sadržaju na Internetu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b="1" dirty="0"/>
              <a:t>D</a:t>
            </a:r>
            <a:r>
              <a:rPr lang="hr-HR" b="1" dirty="0" smtClean="0"/>
              <a:t>ječaci</a:t>
            </a:r>
            <a:r>
              <a:rPr lang="hr-HR" dirty="0" smtClean="0"/>
              <a:t> značajno </a:t>
            </a:r>
            <a:r>
              <a:rPr lang="hr-HR" dirty="0"/>
              <a:t>češće izvještavaju o (nepoželjnom) izlaganju seksualnom </a:t>
            </a:r>
            <a:r>
              <a:rPr lang="hr-HR" dirty="0" smtClean="0"/>
              <a:t>sadržaju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Najčešće se to dogodilo: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dok </a:t>
            </a:r>
            <a:r>
              <a:rPr lang="hr-HR" dirty="0"/>
              <a:t>su djeca koristila kompjuter kod kuće (23%), </a:t>
            </a:r>
            <a:endParaRPr lang="hr-HR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a </a:t>
            </a:r>
            <a:r>
              <a:rPr lang="hr-HR" dirty="0"/>
              <a:t>3% djece susrelo s porukama koristeći kompjuter u školi </a:t>
            </a:r>
            <a:endParaRPr lang="hr-HR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te 3% na </a:t>
            </a:r>
            <a:r>
              <a:rPr lang="hr-HR" dirty="0"/>
              <a:t>računalu kod prijatelja 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18% djece i mladih navodi da su znali da je ponuđena stranica pornografskog sadržaja prije nego su na nju ušli </a:t>
            </a:r>
          </a:p>
          <a:p>
            <a:pPr marL="0" indent="0">
              <a:buNone/>
            </a:pPr>
            <a:r>
              <a:rPr lang="hr-HR" dirty="0" smtClean="0"/>
              <a:t>(u pubertetskoj dobi razvojno očekivan interes, ali rizičan – sadržaji neprimjereni dobi, pa čak i traumatični)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159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Reakcije nakon nepoželjnih izlaganja seksualnom sadržaju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34</a:t>
            </a:r>
            <a:r>
              <a:rPr lang="hr-HR" dirty="0"/>
              <a:t>% </a:t>
            </a:r>
            <a:r>
              <a:rPr lang="hr-HR" dirty="0" smtClean="0"/>
              <a:t>djece navodi </a:t>
            </a:r>
            <a:r>
              <a:rPr lang="hr-HR" dirty="0"/>
              <a:t>da ih sadržaj koji su vidjeli </a:t>
            </a:r>
            <a:r>
              <a:rPr lang="hr-HR" u="sng" dirty="0"/>
              <a:t>nije </a:t>
            </a:r>
            <a:r>
              <a:rPr lang="hr-HR" u="sng" dirty="0" smtClean="0"/>
              <a:t>uznemirio</a:t>
            </a:r>
          </a:p>
          <a:p>
            <a:r>
              <a:rPr lang="hr-HR" dirty="0" smtClean="0"/>
              <a:t>46</a:t>
            </a:r>
            <a:r>
              <a:rPr lang="hr-HR" dirty="0"/>
              <a:t>% njih navodi da </a:t>
            </a:r>
            <a:r>
              <a:rPr lang="hr-HR" u="sng" dirty="0"/>
              <a:t>nisu primijetili značajnih promjena</a:t>
            </a:r>
            <a:r>
              <a:rPr lang="hr-HR" dirty="0"/>
              <a:t> u svom </a:t>
            </a:r>
            <a:r>
              <a:rPr lang="hr-HR" dirty="0" smtClean="0"/>
              <a:t>ponašanju</a:t>
            </a:r>
          </a:p>
          <a:p>
            <a:r>
              <a:rPr lang="hr-HR" dirty="0" smtClean="0"/>
              <a:t>jedan </a:t>
            </a:r>
            <a:r>
              <a:rPr lang="hr-HR" dirty="0"/>
              <a:t>dio djece </a:t>
            </a:r>
            <a:r>
              <a:rPr lang="hr-HR" dirty="0" smtClean="0"/>
              <a:t>je </a:t>
            </a:r>
            <a:r>
              <a:rPr lang="hr-HR" dirty="0"/>
              <a:t>pokazivao </a:t>
            </a:r>
            <a:r>
              <a:rPr lang="hr-HR" b="1" dirty="0"/>
              <a:t>uznemirujuće </a:t>
            </a:r>
            <a:r>
              <a:rPr lang="hr-HR" b="1" dirty="0" smtClean="0"/>
              <a:t>reakcije</a:t>
            </a:r>
            <a:r>
              <a:rPr lang="hr-HR" dirty="0" smtClean="0"/>
              <a:t>, i to:</a:t>
            </a:r>
          </a:p>
          <a:p>
            <a:pPr>
              <a:buFont typeface="Wingdings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1639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Reakcije nakon nepoželjnih izlaganja seksualnom sadržaju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/>
              <a:t>U</a:t>
            </a:r>
            <a:r>
              <a:rPr lang="hr-HR" b="1" dirty="0" smtClean="0"/>
              <a:t>znemirujuće reakcije:</a:t>
            </a:r>
          </a:p>
          <a:p>
            <a:r>
              <a:rPr lang="hr-HR" dirty="0" smtClean="0"/>
              <a:t>14% osjetilo nelagodu, 7% sram, 6% se osjećalo nervozno</a:t>
            </a:r>
          </a:p>
          <a:p>
            <a:r>
              <a:rPr lang="hr-HR" dirty="0" smtClean="0"/>
              <a:t> 7%  navodi da su bili </a:t>
            </a:r>
            <a:r>
              <a:rPr lang="hr-HR" b="1" dirty="0" smtClean="0"/>
              <a:t>vrlo uznemireni</a:t>
            </a:r>
            <a:r>
              <a:rPr lang="hr-HR" dirty="0" smtClean="0"/>
              <a:t>, i to:</a:t>
            </a:r>
          </a:p>
          <a:p>
            <a:pPr>
              <a:buFontTx/>
              <a:buChar char="-"/>
            </a:pPr>
            <a:r>
              <a:rPr lang="hr-HR" dirty="0" smtClean="0"/>
              <a:t>4% nisu mogli prestati razmišljati o sadržaju koji su vidjeli, </a:t>
            </a:r>
          </a:p>
          <a:p>
            <a:pPr>
              <a:buFontTx/>
              <a:buChar char="-"/>
            </a:pPr>
            <a:r>
              <a:rPr lang="hr-HR" dirty="0" smtClean="0"/>
              <a:t>3% djece nakon toga nisu koristili Internet, što pokazuje veći stupanj stresnosti doživljenim izlaganjem</a:t>
            </a:r>
          </a:p>
          <a:p>
            <a:pPr marL="0" indent="0">
              <a:buNone/>
            </a:pP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b="1" dirty="0" smtClean="0"/>
              <a:t>Traženje pomoći</a:t>
            </a:r>
            <a:r>
              <a:rPr lang="hr-HR" dirty="0" smtClean="0"/>
              <a:t>:</a:t>
            </a:r>
          </a:p>
          <a:p>
            <a:r>
              <a:rPr lang="hr-HR" dirty="0" smtClean="0"/>
              <a:t>22% nisu </a:t>
            </a:r>
            <a:r>
              <a:rPr lang="hr-HR" b="1" dirty="0" smtClean="0"/>
              <a:t>nikome</a:t>
            </a:r>
            <a:r>
              <a:rPr lang="hr-HR" dirty="0" smtClean="0"/>
              <a:t> povjerili doživljeno iskustvo </a:t>
            </a:r>
          </a:p>
          <a:p>
            <a:r>
              <a:rPr lang="hr-HR" dirty="0" smtClean="0"/>
              <a:t>21% njih je o tome razgovaralo s </a:t>
            </a:r>
            <a:r>
              <a:rPr lang="hr-HR" b="1" dirty="0" smtClean="0"/>
              <a:t>prijateljima</a:t>
            </a:r>
          </a:p>
          <a:p>
            <a:r>
              <a:rPr lang="hr-HR" dirty="0" smtClean="0"/>
              <a:t>4% djece i mladih se obratilo </a:t>
            </a:r>
            <a:r>
              <a:rPr lang="hr-HR" b="1" dirty="0" smtClean="0"/>
              <a:t>roditeljima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9976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1674</Words>
  <Application>Microsoft Office PowerPoint</Application>
  <PresentationFormat>On-screen Show (4:3)</PresentationFormat>
  <Paragraphs>163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Istraživanje o korištenju Interneta, mobitela i drugih tehnologija 11 – 18 g.</vt:lpstr>
      <vt:lpstr>Ciljevi istraživanja</vt:lpstr>
      <vt:lpstr> Iskustva djece i mladih u korištenju Interneta </vt:lpstr>
      <vt:lpstr>Koliko koriste Internet?</vt:lpstr>
      <vt:lpstr>Nadzor odraslih</vt:lpstr>
      <vt:lpstr> Izloženost djece nepoželjnom seksualnom sadržaju na Internetu </vt:lpstr>
      <vt:lpstr>Izloženost djece nepoželjnom seksualnom sadržaju na Internetu</vt:lpstr>
      <vt:lpstr>Reakcije nakon nepoželjnih izlaganja seksualnom sadržaju</vt:lpstr>
      <vt:lpstr>Reakcije nakon nepoželjnih izlaganja seksualnom sadržaju</vt:lpstr>
      <vt:lpstr>Komunikacija preko Interneta</vt:lpstr>
      <vt:lpstr>Neprimjerena komunikacija </vt:lpstr>
      <vt:lpstr>Traženje fotografije</vt:lpstr>
      <vt:lpstr>Nepoznati „prijatelji”</vt:lpstr>
      <vt:lpstr> Elektroničko zlostavljanje putem mobitela N=2650 djece </vt:lpstr>
      <vt:lpstr>Elektroničkog zlostavljanje putem mobitela</vt:lpstr>
      <vt:lpstr>Internet i Facebook 2013.g.</vt:lpstr>
      <vt:lpstr>Korištenje Facebooka</vt:lpstr>
      <vt:lpstr>Pravila za korištenje Facebooka</vt:lpstr>
      <vt:lpstr>Facebook i nasilje</vt:lpstr>
      <vt:lpstr>Facebook i nasilje</vt:lpstr>
      <vt:lpstr>Facebook i nasilje</vt:lpstr>
      <vt:lpstr>Facebook, nasilje i nepoznati „prijatelji”</vt:lpstr>
      <vt:lpstr>Facebook i nasilje</vt:lpstr>
      <vt:lpstr>Internet i školske obveze</vt:lpstr>
      <vt:lpstr>Čemu zapravo služi Internet</vt:lpstr>
      <vt:lpstr>Internet i slobodno vrijeme</vt:lpstr>
      <vt:lpstr>Zaključci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Istraživanje o korištenju Interneta, mobitela i drugih tehnologija </dc:title>
  <dc:creator>Tanja</dc:creator>
  <cp:lastModifiedBy>Tanja</cp:lastModifiedBy>
  <cp:revision>29</cp:revision>
  <dcterms:created xsi:type="dcterms:W3CDTF">2015-02-09T11:12:16Z</dcterms:created>
  <dcterms:modified xsi:type="dcterms:W3CDTF">2015-02-20T11:52:26Z</dcterms:modified>
</cp:coreProperties>
</file>