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8" r:id="rId3"/>
    <p:sldId id="257" r:id="rId4"/>
    <p:sldId id="277" r:id="rId5"/>
    <p:sldId id="265" r:id="rId6"/>
    <p:sldId id="259" r:id="rId7"/>
    <p:sldId id="278" r:id="rId8"/>
    <p:sldId id="260" r:id="rId9"/>
    <p:sldId id="261" r:id="rId10"/>
    <p:sldId id="262" r:id="rId11"/>
    <p:sldId id="276" r:id="rId12"/>
    <p:sldId id="263" r:id="rId13"/>
    <p:sldId id="264" r:id="rId14"/>
    <p:sldId id="266" r:id="rId15"/>
    <p:sldId id="279" r:id="rId16"/>
    <p:sldId id="281" r:id="rId17"/>
    <p:sldId id="280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3" r:id="rId37"/>
    <p:sldId id="290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4573C-5FE4-4D2F-9BC9-3C6035AD298D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F7E9-C56A-4EEA-B5C0-6F7C669B80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9924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8D70A5-6E87-42EB-AE8D-577DA8E59B4E}" type="datetimeFigureOut">
              <a:rPr lang="hr-HR" smtClean="0"/>
              <a:pPr/>
              <a:t>28.4.2015.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26A09D-E7B2-4AD5-A69E-52389AE3B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4"/>
                </a:solidFill>
              </a:rPr>
              <a:t>POZITIVNA PSIHOLOGIJA U ODGOJU I OBRAZOVANJU</a:t>
            </a:r>
            <a:endParaRPr lang="hr-HR" b="1" dirty="0">
              <a:solidFill>
                <a:schemeClr val="accent4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121384"/>
          </a:xfrm>
        </p:spPr>
        <p:txBody>
          <a:bodyPr>
            <a:normAutofit fontScale="62500" lnSpcReduction="20000"/>
          </a:bodyPr>
          <a:lstStyle/>
          <a:p>
            <a:r>
              <a:rPr lang="hr-HR" sz="4000" b="1" dirty="0" smtClean="0">
                <a:solidFill>
                  <a:schemeClr val="accent4">
                    <a:lumMod val="75000"/>
                  </a:schemeClr>
                </a:solidFill>
              </a:rPr>
              <a:t> Određivanje atribucijskog  </a:t>
            </a:r>
          </a:p>
          <a:p>
            <a:r>
              <a:rPr lang="hr-HR" sz="4000" b="1" dirty="0" smtClean="0">
                <a:solidFill>
                  <a:schemeClr val="accent4">
                    <a:lumMod val="75000"/>
                  </a:schemeClr>
                </a:solidFill>
              </a:rPr>
              <a:t>i poticanje optimističnog stila</a:t>
            </a:r>
          </a:p>
          <a:p>
            <a:r>
              <a:rPr lang="hr-HR" sz="4000" b="1" dirty="0" smtClean="0">
                <a:solidFill>
                  <a:schemeClr val="accent4">
                    <a:lumMod val="75000"/>
                  </a:schemeClr>
                </a:solidFill>
              </a:rPr>
              <a:t>kod djece i odraslih</a:t>
            </a:r>
          </a:p>
          <a:p>
            <a:r>
              <a:rPr lang="hr-HR" sz="2600" b="1" dirty="0" smtClean="0">
                <a:solidFill>
                  <a:schemeClr val="accent4">
                    <a:lumMod val="75000"/>
                  </a:schemeClr>
                </a:solidFill>
              </a:rPr>
              <a:t>ŽUPANIJSKO STRUČNO VIJEĆE</a:t>
            </a:r>
          </a:p>
          <a:p>
            <a:r>
              <a:rPr lang="hr-HR" sz="2600" b="1" dirty="0" smtClean="0">
                <a:solidFill>
                  <a:schemeClr val="accent4">
                    <a:lumMod val="75000"/>
                  </a:schemeClr>
                </a:solidFill>
              </a:rPr>
              <a:t>5.ožujka 2015.</a:t>
            </a:r>
          </a:p>
          <a:p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sz="2000" i="1" dirty="0" smtClean="0">
                <a:solidFill>
                  <a:schemeClr val="accent4">
                    <a:lumMod val="75000"/>
                  </a:schemeClr>
                </a:solidFill>
              </a:rPr>
              <a:t>Pripremila: Mladenka </a:t>
            </a:r>
            <a:r>
              <a:rPr lang="hr-HR" sz="2000" i="1" dirty="0" err="1" smtClean="0">
                <a:solidFill>
                  <a:schemeClr val="accent4">
                    <a:lumMod val="75000"/>
                  </a:schemeClr>
                </a:solidFill>
              </a:rPr>
              <a:t>Žuvan</a:t>
            </a:r>
            <a:r>
              <a:rPr lang="hr-HR" sz="2000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hr-HR" sz="2000" i="1" dirty="0" err="1" smtClean="0">
                <a:solidFill>
                  <a:schemeClr val="accent4">
                    <a:lumMod val="75000"/>
                  </a:schemeClr>
                </a:solidFill>
              </a:rPr>
              <a:t>prof.psih</a:t>
            </a:r>
            <a:r>
              <a:rPr lang="hr-HR" sz="2000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hr-HR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5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POTSJETIMO SE </a:t>
            </a:r>
            <a:br>
              <a:rPr lang="hr-HR" dirty="0" smtClean="0"/>
            </a:br>
            <a:r>
              <a:rPr lang="hr-HR" dirty="0" smtClean="0"/>
              <a:t>simptomA NORMALNE depresije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</a:rPr>
              <a:t>1.Problemi ponašanja: pasivni su, neodlučni i bespomoćni</a:t>
            </a:r>
          </a:p>
          <a:p>
            <a:pPr marL="0" indent="0">
              <a:buNone/>
            </a:pP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</a:rPr>
              <a:t>2.Emocionalni problemi: tužni su</a:t>
            </a:r>
          </a:p>
          <a:p>
            <a:pPr marL="0" indent="0">
              <a:buNone/>
            </a:pP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</a:rPr>
              <a:t>3. Somatski p: hranjenje i spavanje </a:t>
            </a:r>
          </a:p>
          <a:p>
            <a:pPr marL="0" indent="0">
              <a:buNone/>
            </a:pP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</a:rPr>
              <a:t>4. Kognitivni p: misle da je život beznadan, besmislen a oni sami bezvrijedni</a:t>
            </a:r>
          </a:p>
          <a:p>
            <a:pPr marL="0" indent="0">
              <a:buNone/>
            </a:pPr>
            <a:endParaRPr lang="hr-H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97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1800" dirty="0">
                <a:solidFill>
                  <a:srgbClr val="002060"/>
                </a:solidFill>
              </a:rPr>
              <a:t>U kojoj </a:t>
            </a:r>
            <a:r>
              <a:rPr lang="hr-HR" sz="1800" dirty="0" smtClean="0">
                <a:solidFill>
                  <a:srgbClr val="002060"/>
                </a:solidFill>
              </a:rPr>
              <a:t>god </a:t>
            </a:r>
            <a:r>
              <a:rPr lang="hr-HR" sz="1800" dirty="0">
                <a:solidFill>
                  <a:srgbClr val="002060"/>
                </a:solidFill>
              </a:rPr>
              <a:t>domeni </a:t>
            </a:r>
            <a:r>
              <a:rPr lang="hr-HR" sz="1800" dirty="0" smtClean="0">
                <a:solidFill>
                  <a:srgbClr val="002060"/>
                </a:solidFill>
              </a:rPr>
              <a:t>se djeluje </a:t>
            </a:r>
            <a:r>
              <a:rPr lang="hr-HR" sz="1800" dirty="0">
                <a:solidFill>
                  <a:srgbClr val="002060"/>
                </a:solidFill>
              </a:rPr>
              <a:t>, utječe se  na smanjenje ovih simptoma, npr</a:t>
            </a:r>
            <a:r>
              <a:rPr lang="hr-HR" sz="1800" dirty="0" smtClean="0">
                <a:solidFill>
                  <a:srgbClr val="002060"/>
                </a:solidFill>
              </a:rPr>
              <a:t>. čim </a:t>
            </a:r>
            <a:r>
              <a:rPr lang="hr-HR" sz="1800" dirty="0">
                <a:solidFill>
                  <a:srgbClr val="002060"/>
                </a:solidFill>
              </a:rPr>
              <a:t>deprimirano dijete postane aktivno i razvije nadu, osjećaj osobne vrijednosti posljedično raste, a depresija pada.</a:t>
            </a:r>
          </a:p>
          <a:p>
            <a:endParaRPr lang="hr-HR" sz="18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44" r="19544"/>
          <a:stretch>
            <a:fillRect/>
          </a:stretch>
        </p:blipFill>
        <p:spPr bwMode="auto">
          <a:xfrm>
            <a:off x="10953" y="980728"/>
            <a:ext cx="4756990" cy="414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84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Seligman</a:t>
            </a:r>
            <a:r>
              <a:rPr lang="hr-HR" dirty="0" smtClean="0"/>
              <a:t> također, preko niza istraživanja, epidemiju depresije , koja započinje početkom 60.tih god. povezuje sa pretjerivanjem u pokretu samopoštovanja. Naime , porast depresije dovodi u vezu i sa pretjeranim napuhivanjem individualnosti i ega. Što više vjerujemo da smo mi centar svega, te da su naši uspjesi, užici i ciljevi jako važni, to više boli kad u nečemu ne uspijemo.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9" y="0"/>
            <a:ext cx="2304256" cy="148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54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Istina o samopoštovanju kao lijeku protiv depresije je negdje u sredini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 treba djecu </a:t>
            </a:r>
            <a:r>
              <a:rPr lang="hr-HR" dirty="0" err="1" smtClean="0"/>
              <a:t>prezaštićivati</a:t>
            </a:r>
            <a:r>
              <a:rPr lang="hr-HR" dirty="0" smtClean="0"/>
              <a:t> jer im tako oduzimamo priliku za rast. Djeca trebaju doživjeti malo frustracije, neuspjeha, tuge , tjeskobe, ljutnje jer upravo tako jačaju svoje samopoštovanje . Ako im to uskratimo, upravo radi toga ne mogu osjetiti svoju moć zbog ovladavanja takvim osjećajima, te su laka meta za depresiju.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860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Srećom optimizam se može vježbati i naučiti 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 smtClean="0"/>
              <a:t>Pozitivne </a:t>
            </a:r>
            <a:r>
              <a:rPr lang="hr-HR" dirty="0"/>
              <a:t>a</a:t>
            </a:r>
            <a:r>
              <a:rPr lang="hr-HR" dirty="0" smtClean="0"/>
              <a:t>firmacije, uživljavanje u dobre ishode koristeći moć mašte , sastavnice su optimizma.</a:t>
            </a:r>
          </a:p>
          <a:p>
            <a:pPr marL="292608" lvl="1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Ali danas ćemo se baviti sa jednom značajkom osobnosti, koja se naziva „STIL OBJAŠNJAVANJA”.</a:t>
            </a:r>
          </a:p>
          <a:p>
            <a:pPr marL="292608" lvl="1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Svatko je od nas naviknut na određeni način razmatrati uzroke događaja. Stil objašnjavanja razvija se u djetinjstvu i postaje, ukoliko nema izravne intervencije </a:t>
            </a:r>
            <a:r>
              <a:rPr lang="hr-HR" smtClean="0"/>
              <a:t>i osvještavanja, </a:t>
            </a:r>
            <a:r>
              <a:rPr lang="hr-HR" dirty="0" smtClean="0"/>
              <a:t>doživotan.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080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NIJE STVAR U TOME ŠTO NAM SE DESI, </a:t>
            </a:r>
          </a:p>
          <a:p>
            <a:pPr marL="0" indent="0">
              <a:buNone/>
            </a:pPr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NEGO KAKO MI SEBI OBJAŠNJAVAMO TO ŠTO NAM SE DESILO .</a:t>
            </a:r>
          </a:p>
          <a:p>
            <a:pPr marL="0" indent="0">
              <a:buNone/>
            </a:pPr>
            <a:endParaRPr lang="hr-H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4" y="260648"/>
            <a:ext cx="2001391" cy="145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55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r-HR" sz="4000" dirty="0">
                <a:solidFill>
                  <a:schemeClr val="accent5">
                    <a:lumMod val="75000"/>
                  </a:schemeClr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PRIMJER-  </a:t>
            </a: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</a:rPr>
              <a:t>Dvojica su gledala kroz rešetke zatvora : jedan je vidio </a:t>
            </a:r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blato,</a:t>
            </a:r>
          </a:p>
          <a:p>
            <a:pPr marL="0" indent="0">
              <a:buNone/>
            </a:pP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hr-HR" sz="2800" b="1" dirty="0">
                <a:solidFill>
                  <a:schemeClr val="accent5">
                    <a:lumMod val="75000"/>
                  </a:schemeClr>
                </a:solidFill>
              </a:rPr>
              <a:t>a drugi zvijezde</a:t>
            </a:r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hr-H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71360"/>
            <a:ext cx="4536504" cy="344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05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To je stil objašnjavanja.</a:t>
            </a:r>
          </a:p>
          <a:p>
            <a:r>
              <a:rPr lang="vi-VN" b="1" dirty="0" smtClean="0"/>
              <a:t> </a:t>
            </a:r>
            <a:r>
              <a:rPr lang="vi-VN" b="1" dirty="0"/>
              <a:t>Stil objašnjavanja</a:t>
            </a:r>
            <a:r>
              <a:rPr lang="vi-VN" dirty="0"/>
              <a:t> je način na koji sebi </a:t>
            </a:r>
            <a:r>
              <a:rPr lang="vi-VN" dirty="0" smtClean="0"/>
              <a:t>ima</a:t>
            </a:r>
            <a:r>
              <a:rPr lang="hr-HR" dirty="0" err="1" smtClean="0"/>
              <a:t>mo</a:t>
            </a:r>
            <a:r>
              <a:rPr lang="vi-VN" dirty="0" smtClean="0"/>
              <a:t> </a:t>
            </a:r>
            <a:r>
              <a:rPr lang="vi-VN" dirty="0"/>
              <a:t>naviku objašnjavati zašto se nešto događa. On je veliki modulator naučene bespomoćnosti. Optimistični stil objašnjavanja sprječava bespomoćnost, dok pesimistični stil objašnjavanja proširuje bespomoćnost. </a:t>
            </a:r>
            <a:r>
              <a:rPr lang="hr-HR" dirty="0" smtClean="0"/>
              <a:t>N</a:t>
            </a:r>
            <a:r>
              <a:rPr lang="vi-VN" dirty="0" smtClean="0"/>
              <a:t>aš </a:t>
            </a:r>
            <a:r>
              <a:rPr lang="vi-VN" dirty="0"/>
              <a:t>način objašnjavanja događaja određuje koliko </a:t>
            </a:r>
            <a:r>
              <a:rPr lang="vi-VN" dirty="0" smtClean="0"/>
              <a:t>će</a:t>
            </a:r>
            <a:r>
              <a:rPr lang="hr-HR" dirty="0" err="1" smtClean="0"/>
              <a:t>mo</a:t>
            </a:r>
            <a:r>
              <a:rPr lang="vi-VN" dirty="0" smtClean="0"/>
              <a:t> </a:t>
            </a:r>
            <a:r>
              <a:rPr lang="vi-VN" dirty="0"/>
              <a:t>biti bespomoćni, ili koliko </a:t>
            </a:r>
            <a:r>
              <a:rPr lang="vi-VN" dirty="0" smtClean="0"/>
              <a:t>će</a:t>
            </a:r>
            <a:r>
              <a:rPr lang="hr-HR" dirty="0" err="1" smtClean="0"/>
              <a:t>mo</a:t>
            </a:r>
            <a:r>
              <a:rPr lang="vi-VN" dirty="0" smtClean="0"/>
              <a:t> </a:t>
            </a:r>
            <a:r>
              <a:rPr lang="vi-VN" dirty="0"/>
              <a:t>biti energični, kako u sučeljavanju sa svakodnevnim teškoćama, tako i kad </a:t>
            </a:r>
            <a:r>
              <a:rPr lang="hr-HR" dirty="0" smtClean="0"/>
              <a:t>n</a:t>
            </a:r>
            <a:r>
              <a:rPr lang="vi-VN" dirty="0" smtClean="0"/>
              <a:t>as </a:t>
            </a:r>
            <a:r>
              <a:rPr lang="vi-VN" dirty="0"/>
              <a:t>zadesi veliki poraz</a:t>
            </a:r>
            <a:r>
              <a:rPr lang="vi-VN" dirty="0" smtClean="0"/>
              <a:t>.</a:t>
            </a:r>
            <a:endParaRPr lang="hr-HR" dirty="0" smtClean="0"/>
          </a:p>
          <a:p>
            <a:r>
              <a:rPr lang="hr-HR" dirty="0" smtClean="0"/>
              <a:t>Često </a:t>
            </a:r>
            <a:r>
              <a:rPr lang="hr-HR" dirty="0"/>
              <a:t>u životu možemo preuzeti puno više kontrole nego što mislimo. </a:t>
            </a:r>
            <a:endParaRPr lang="vi-VN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378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Tri su elementa ZA OBJAŠNJENJE događaja koji nam se dogode: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1"/>
                </a:solidFill>
              </a:rPr>
              <a:t>1. TRAJANJE- </a:t>
            </a:r>
            <a:r>
              <a:rPr lang="hr-HR" sz="1800" dirty="0" smtClean="0"/>
              <a:t>djeca koja nose najveći rizik od depresije vjeruju da su razlozi loših događaja </a:t>
            </a:r>
            <a:r>
              <a:rPr lang="hr-HR" sz="1800" b="1" dirty="0" smtClean="0">
                <a:solidFill>
                  <a:srgbClr val="7030A0"/>
                </a:solidFill>
              </a:rPr>
              <a:t>stalni</a:t>
            </a:r>
            <a:r>
              <a:rPr lang="hr-HR" sz="1800" dirty="0" smtClean="0"/>
              <a:t> i uvijek će biti loše; djeca koja se lako oporave od teškoća i odolijevaju depresiji vjeruju da su uzroci loših događaja </a:t>
            </a: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</a:rPr>
              <a:t>privremeni</a:t>
            </a:r>
          </a:p>
          <a:p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2. OPSEG- </a:t>
            </a:r>
            <a:r>
              <a:rPr lang="hr-HR" sz="1800" dirty="0" smtClean="0"/>
              <a:t>depresivna djeca misle da su uzroci loših događanja </a:t>
            </a:r>
            <a:r>
              <a:rPr lang="hr-HR" sz="1800" b="1" dirty="0" smtClean="0">
                <a:solidFill>
                  <a:srgbClr val="7030A0"/>
                </a:solidFill>
              </a:rPr>
              <a:t>sveobuhvatni</a:t>
            </a:r>
            <a:r>
              <a:rPr lang="hr-HR" sz="1800" b="1" dirty="0" smtClean="0"/>
              <a:t> </a:t>
            </a:r>
            <a:r>
              <a:rPr lang="hr-HR" sz="1800" dirty="0" smtClean="0"/>
              <a:t>i uključuju brojne situacije u životu. Nasuprot tome,  djeca koja vjeruju u </a:t>
            </a:r>
            <a:r>
              <a:rPr lang="hr-HR" sz="1800" b="1" dirty="0" smtClean="0">
                <a:solidFill>
                  <a:srgbClr val="7030A0"/>
                </a:solidFill>
              </a:rPr>
              <a:t>specifična</a:t>
            </a:r>
            <a:r>
              <a:rPr lang="hr-HR" sz="1800" dirty="0" smtClean="0"/>
              <a:t> objašnjenja postanu bespomoćna u tom jednom aspektu, ali nastavljaju sa životom u svim drugim aspektima</a:t>
            </a:r>
          </a:p>
          <a:p>
            <a:r>
              <a:rPr lang="hr-HR" sz="2400" b="1" dirty="0" smtClean="0">
                <a:solidFill>
                  <a:schemeClr val="accent5">
                    <a:lumMod val="75000"/>
                  </a:schemeClr>
                </a:solidFill>
              </a:rPr>
              <a:t>3.PERSONALIZACIJA</a:t>
            </a:r>
            <a:r>
              <a:rPr lang="hr-HR" sz="1900" dirty="0" smtClean="0"/>
              <a:t>-Djeca sklona depresiji objašnjavaju loše događaje svojim internom </a:t>
            </a:r>
            <a:r>
              <a:rPr lang="hr-HR" sz="1900" b="1" dirty="0" err="1" smtClean="0">
                <a:solidFill>
                  <a:srgbClr val="7030A0"/>
                </a:solidFill>
              </a:rPr>
              <a:t>osobinanama</a:t>
            </a:r>
            <a:r>
              <a:rPr lang="hr-HR" sz="1900" b="1" dirty="0" smtClean="0">
                <a:solidFill>
                  <a:srgbClr val="7030A0"/>
                </a:solidFill>
              </a:rPr>
              <a:t> osobnosti </a:t>
            </a:r>
            <a:r>
              <a:rPr lang="hr-HR" sz="1900" dirty="0" smtClean="0"/>
              <a:t>(npr. Baš sam glup). Pozitivan stil sagledavanja situacije jest onaj koji se usmjerava na </a:t>
            </a:r>
            <a:r>
              <a:rPr lang="hr-HR" sz="1900" b="1" dirty="0" smtClean="0">
                <a:solidFill>
                  <a:srgbClr val="7030A0"/>
                </a:solidFill>
              </a:rPr>
              <a:t>ponašanje </a:t>
            </a:r>
            <a:r>
              <a:rPr lang="hr-HR" sz="1900" dirty="0" smtClean="0"/>
              <a:t>„Dobio sam dvojku iz testa jer nisam dovoljno učio.”</a:t>
            </a: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xmlns="" val="35140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Mjerenje optimizma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Upitnik za određivanje atribucijskog stila kod djece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(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Children</a:t>
            </a:r>
            <a:r>
              <a:rPr lang="hr-HR" dirty="0" smtClean="0"/>
              <a:t>’s </a:t>
            </a:r>
            <a:r>
              <a:rPr lang="hr-HR" dirty="0" err="1" smtClean="0"/>
              <a:t>Attributional</a:t>
            </a:r>
            <a:r>
              <a:rPr lang="hr-HR" dirty="0" smtClean="0"/>
              <a:t> </a:t>
            </a:r>
            <a:r>
              <a:rPr lang="hr-HR" dirty="0" err="1" smtClean="0"/>
              <a:t>Style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</a:t>
            </a:r>
            <a:r>
              <a:rPr lang="hr-HR" dirty="0" err="1" smtClean="0"/>
              <a:t>Questionnaire</a:t>
            </a:r>
            <a:r>
              <a:rPr lang="hr-HR" dirty="0" smtClean="0"/>
              <a:t> CASQ)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Upitnik za određivanje atribucijskog stila za odrasle</a:t>
            </a:r>
          </a:p>
          <a:p>
            <a:pPr marL="0" indent="0">
              <a:buNone/>
            </a:pPr>
            <a:r>
              <a:rPr lang="hr-HR" dirty="0" smtClean="0"/>
              <a:t>- ispunjavanje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078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accent2">
                    <a:lumMod val="50000"/>
                  </a:schemeClr>
                </a:solidFill>
              </a:rPr>
              <a:t>Prije 2 god. naša je savjetnica organizirala skup u Rijeci „Pozitivna psihologija u odgoju i obrazovanju</a:t>
            </a:r>
            <a:r>
              <a:rPr lang="hr-HR" sz="2800" dirty="0" smtClean="0">
                <a:solidFill>
                  <a:schemeClr val="accent2">
                    <a:lumMod val="50000"/>
                  </a:schemeClr>
                </a:solidFill>
              </a:rPr>
              <a:t>”.</a:t>
            </a:r>
          </a:p>
          <a:p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Na tom je skupu 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aključeno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je da je 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u 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sustavu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odgoja i obrazovanja potrebno što više širiti spoznaje i poticati provođenje posebnih programa iz pozitivne psihologije u svrhu zaštite mentalnog zdravlja djece i mladih.</a:t>
            </a:r>
          </a:p>
          <a:p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039" y="188640"/>
            <a:ext cx="547687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6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Bodovanje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TL(trajno loše):p. 5,13,20,21,29,33,42 i 46.</a:t>
            </a:r>
          </a:p>
          <a:p>
            <a:r>
              <a:rPr lang="hr-HR" sz="2400" dirty="0" smtClean="0"/>
              <a:t>Svaki odgovor 1- pesimističan, a 0-optimističan</a:t>
            </a:r>
          </a:p>
          <a:p>
            <a:r>
              <a:rPr lang="hr-HR" sz="2400" dirty="0" smtClean="0"/>
              <a:t>TL zbroj:</a:t>
            </a:r>
          </a:p>
          <a:p>
            <a:r>
              <a:rPr lang="hr-HR" sz="2400" dirty="0" smtClean="0"/>
              <a:t>0 ili 1- vrlo optimistični u ovoj dimenziji</a:t>
            </a:r>
          </a:p>
          <a:p>
            <a:r>
              <a:rPr lang="hr-HR" sz="2400" dirty="0" smtClean="0"/>
              <a:t>2 ili 3-umjereno optimističan rezultat</a:t>
            </a:r>
          </a:p>
          <a:p>
            <a:r>
              <a:rPr lang="hr-HR" sz="2400" dirty="0" smtClean="0"/>
              <a:t>4-prosječan</a:t>
            </a:r>
          </a:p>
          <a:p>
            <a:r>
              <a:rPr lang="hr-HR" sz="2400" dirty="0" smtClean="0"/>
              <a:t>5 ili 6 –prilično pesimističan</a:t>
            </a:r>
          </a:p>
          <a:p>
            <a:r>
              <a:rPr lang="hr-HR" sz="2400" dirty="0" smtClean="0"/>
              <a:t>7 ili 8- - pesimističan </a:t>
            </a:r>
            <a:r>
              <a:rPr lang="hr-HR" sz="2400" i="1" dirty="0" smtClean="0"/>
              <a:t>(potrebna hitna promjena načina razmišljanja !!!)</a:t>
            </a:r>
          </a:p>
          <a:p>
            <a:r>
              <a:rPr lang="hr-HR" sz="2400" i="1" dirty="0" smtClean="0"/>
              <a:t>Ljudi koji vjeruju da su uzroci loših događaja privremeni su optimisti. Dok su također optimisti ljudi koji vjeruju da su uzroci dobrih događaja stalni.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428807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Optimističan stil objašnjavanja dobrih događaja potpuno je suprotan optimističnom stilu objašnjavanja loših događaja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84784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 smtClean="0"/>
              <a:t>TD </a:t>
            </a:r>
            <a:r>
              <a:rPr lang="hr-HR" sz="2400" dirty="0"/>
              <a:t>(</a:t>
            </a:r>
            <a:r>
              <a:rPr lang="hr-HR" sz="2400" dirty="0" smtClean="0"/>
              <a:t>trajno dobro): p. 2,10,14,15,24,26,38 i 40.</a:t>
            </a:r>
          </a:p>
          <a:p>
            <a:r>
              <a:rPr lang="hr-HR" sz="2400" dirty="0" smtClean="0"/>
              <a:t>Svaki odgovor 1-trajni, optimističan odgovor.</a:t>
            </a:r>
          </a:p>
          <a:p>
            <a:r>
              <a:rPr lang="hr-HR" sz="2400" dirty="0" smtClean="0"/>
              <a:t>TD zbroj:7 ili 8- vrlo optimistični da će se dobri događaji nastaviti</a:t>
            </a:r>
          </a:p>
          <a:p>
            <a:r>
              <a:rPr lang="hr-HR" sz="2400" dirty="0" smtClean="0"/>
              <a:t>6-umjereno optimističan rezultat</a:t>
            </a:r>
          </a:p>
          <a:p>
            <a:r>
              <a:rPr lang="hr-HR" sz="2400" dirty="0" smtClean="0"/>
              <a:t>4 ili 5- prosječan</a:t>
            </a:r>
          </a:p>
          <a:p>
            <a:r>
              <a:rPr lang="hr-HR" sz="2400" dirty="0" smtClean="0"/>
              <a:t>3-umjereno pesimističan</a:t>
            </a:r>
          </a:p>
          <a:p>
            <a:r>
              <a:rPr lang="hr-HR" sz="2400" dirty="0" smtClean="0"/>
              <a:t>0,1 ili 2- vrlo pesimističan</a:t>
            </a:r>
          </a:p>
          <a:p>
            <a:endParaRPr lang="hr-HR" sz="2400" dirty="0" smtClean="0"/>
          </a:p>
          <a:p>
            <a:pPr marL="0" indent="0">
              <a:buNone/>
            </a:pP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Ljudi koji vjeruju da dobri događaji imaju trajne uzroke još više se trude kad dožive uspjeh. </a:t>
            </a:r>
          </a:p>
          <a:p>
            <a:pPr marL="0" indent="0">
              <a:buNone/>
            </a:pP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Za razliku od onih koji uzroke dobrih događaja smatraju privremenima; oni odustaju čak i nakon uspjeha, uvjereni da je on bio puka sreća !</a:t>
            </a:r>
            <a:endParaRPr lang="hr-HR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3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SVEOBUHVATNOST /SPECIFIČNOST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Sveobuhvatna objašnjenja neuspjeha dovode do bespomoćnosti u brojnim situacijama jer je sve katastrofa, a specifična objašnjenja dovode do neuspjeha u samo jednom području.</a:t>
            </a:r>
          </a:p>
          <a:p>
            <a:r>
              <a:rPr lang="hr-HR" sz="2000" dirty="0" smtClean="0"/>
              <a:t>OL (Obuhvatnost Loše):p.8,16,17, 18,22,32,44 i 48.</a:t>
            </a:r>
          </a:p>
          <a:p>
            <a:r>
              <a:rPr lang="hr-HR" sz="2000" dirty="0" smtClean="0"/>
              <a:t>OL zbroj: 0 ili1- vrlo optimističan</a:t>
            </a:r>
          </a:p>
          <a:p>
            <a:r>
              <a:rPr lang="hr-HR" sz="2000" dirty="0" smtClean="0"/>
              <a:t>2 ili 3 –umjereno optimističan rez.</a:t>
            </a:r>
          </a:p>
          <a:p>
            <a:r>
              <a:rPr lang="hr-HR" sz="2000" dirty="0" smtClean="0"/>
              <a:t>4-prosječan</a:t>
            </a:r>
          </a:p>
          <a:p>
            <a:r>
              <a:rPr lang="hr-HR" sz="2000" dirty="0" smtClean="0"/>
              <a:t>5 ili 6-umjereno pesimističan</a:t>
            </a:r>
          </a:p>
          <a:p>
            <a:r>
              <a:rPr lang="hr-HR" sz="2000" dirty="0" smtClean="0"/>
              <a:t>7 ili 8- vrlo pesimističan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301183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OPTIMISTIČAN STIL OBJAŠNJAVANJA DOBRIH DOGAĐAJA-OD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Optimist vjeruje da loši događaji imaju specifične uzroke, a dobri događaji će unaprijediti sve njegove djelatnosti (loše događaje ograniči samo za dotičnu situaciju, a dobre generalizira).</a:t>
            </a:r>
          </a:p>
          <a:p>
            <a:r>
              <a:rPr lang="hr-HR" sz="2000" dirty="0" smtClean="0"/>
              <a:t>OD </a:t>
            </a:r>
            <a:r>
              <a:rPr lang="hr-HR" sz="2000" dirty="0"/>
              <a:t>(</a:t>
            </a:r>
            <a:r>
              <a:rPr lang="hr-HR" sz="2000" dirty="0" smtClean="0"/>
              <a:t>Obuhvatnost Dobro):p.6,7,28,31,34,35,37 i 43.</a:t>
            </a:r>
          </a:p>
          <a:p>
            <a:r>
              <a:rPr lang="hr-HR" sz="2000" dirty="0" smtClean="0"/>
              <a:t>Zbroj OD: 7 ili8- vrlo optimističan</a:t>
            </a:r>
          </a:p>
          <a:p>
            <a:r>
              <a:rPr lang="hr-HR" sz="2000" dirty="0" smtClean="0"/>
              <a:t>6-umjereno optimističan rezultat</a:t>
            </a:r>
          </a:p>
          <a:p>
            <a:r>
              <a:rPr lang="hr-HR" sz="2000" dirty="0" smtClean="0"/>
              <a:t>4 ili 5 –prosječan</a:t>
            </a:r>
          </a:p>
          <a:p>
            <a:r>
              <a:rPr lang="hr-HR" sz="2000" dirty="0" smtClean="0"/>
              <a:t>3- umjereno pesimističan</a:t>
            </a:r>
          </a:p>
          <a:p>
            <a:r>
              <a:rPr lang="hr-HR" sz="2000" dirty="0" smtClean="0"/>
              <a:t>0,1 ili 2- vrlo pesimističan.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403340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Što tvori nadu?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/>
              <a:t>Imamo li </a:t>
            </a:r>
            <a:r>
              <a:rPr lang="hr-HR" sz="2800" b="1" dirty="0" smtClean="0">
                <a:solidFill>
                  <a:srgbClr val="00B050"/>
                </a:solidFill>
              </a:rPr>
              <a:t>nade </a:t>
            </a:r>
            <a:r>
              <a:rPr lang="hr-HR" sz="2800" dirty="0" smtClean="0"/>
              <a:t>ili ne ovisi o dvjema dimenzijama stila objašnjavanja:</a:t>
            </a:r>
          </a:p>
          <a:p>
            <a:r>
              <a:rPr lang="hr-HR" sz="2800" dirty="0" smtClean="0">
                <a:solidFill>
                  <a:srgbClr val="00B050"/>
                </a:solidFill>
              </a:rPr>
              <a:t>Obuhvatnost i Trajnost.</a:t>
            </a:r>
          </a:p>
          <a:p>
            <a:r>
              <a:rPr lang="hr-HR" sz="2400" dirty="0" smtClean="0"/>
              <a:t>Vještina nadanja sastoji se u pronalaženju privremenih i specifičnih uzroka nevolje. Tako se bespomoćnost i očajavanje jednostavno ograničavaju,” ne damo im da ide kud hoće”.</a:t>
            </a:r>
          </a:p>
          <a:p>
            <a:r>
              <a:rPr lang="hr-HR" sz="2400" dirty="0" smtClean="0"/>
              <a:t>BeZ (Beznađe zbroj)- zbroj koji pokazuje količinu nade</a:t>
            </a:r>
          </a:p>
          <a:p>
            <a:r>
              <a:rPr lang="hr-HR" sz="2400" dirty="0" smtClean="0"/>
              <a:t>Bez = OL+TL</a:t>
            </a:r>
          </a:p>
          <a:p>
            <a:r>
              <a:rPr lang="hr-HR" sz="2400" dirty="0" smtClean="0"/>
              <a:t>Niti jedan rezultat nije važniji kao ovaj količine nade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4274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iznosi 0,1 ili 2 –izuzetno puni nade</a:t>
            </a:r>
          </a:p>
          <a:p>
            <a:r>
              <a:rPr lang="hr-HR" dirty="0" smtClean="0"/>
              <a:t>3,4,5 ili 6 – umjerena količina nade</a:t>
            </a:r>
          </a:p>
          <a:p>
            <a:r>
              <a:rPr lang="hr-HR" dirty="0" smtClean="0"/>
              <a:t>7 ili8-prosječno</a:t>
            </a:r>
          </a:p>
          <a:p>
            <a:r>
              <a:rPr lang="hr-HR" dirty="0" smtClean="0"/>
              <a:t>9,10 ili11-umjereno beznađe</a:t>
            </a:r>
          </a:p>
          <a:p>
            <a:r>
              <a:rPr lang="hr-HR" dirty="0" smtClean="0"/>
              <a:t>12,13,14,15 ili16 –teško beznađe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277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PERSONALIZACIJA:</a:t>
            </a:r>
            <a:br>
              <a:rPr lang="hr-HR" dirty="0" smtClean="0"/>
            </a:br>
            <a:r>
              <a:rPr lang="hr-HR" dirty="0" smtClean="0"/>
              <a:t>    INTERNO / EKSTERNO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Ljudi koji pretjerano sebe krive za loše događaje imaju nisko samopoštovanje. Oni misle da su loši , da imaju neku grešku. (</a:t>
            </a:r>
            <a:r>
              <a:rPr lang="hr-HR" sz="2400" i="1" dirty="0" smtClean="0"/>
              <a:t>Ovdje treba razlikovati odgovornost od krivnje).</a:t>
            </a:r>
          </a:p>
          <a:p>
            <a:r>
              <a:rPr lang="hr-HR" sz="2400" dirty="0" smtClean="0"/>
              <a:t>A ljudi koji vjeruju kako su sami uzrok dobrih događaja i da mogu utjecati na dobre događaje, više se sebi sviđaju.</a:t>
            </a:r>
          </a:p>
          <a:p>
            <a:r>
              <a:rPr lang="hr-HR" sz="2400" dirty="0" smtClean="0"/>
              <a:t>PL(Personalizacija Loše):p.3,9,19,25,30,39,41 i 47. </a:t>
            </a:r>
          </a:p>
          <a:p>
            <a:r>
              <a:rPr lang="hr-HR" sz="2400" dirty="0" smtClean="0"/>
              <a:t>Zbroj PL:0 ili 1- vrlo visoko samopoštovanje</a:t>
            </a:r>
          </a:p>
          <a:p>
            <a:r>
              <a:rPr lang="hr-HR" sz="2400" dirty="0" smtClean="0"/>
              <a:t>2 ili 3- umjereno samopoštovanje</a:t>
            </a:r>
          </a:p>
          <a:p>
            <a:r>
              <a:rPr lang="hr-HR" sz="2400" dirty="0" smtClean="0"/>
              <a:t>4- prosječno, 5 ili 6- umjereno nisko </a:t>
            </a:r>
            <a:r>
              <a:rPr lang="hr-HR" sz="2400" dirty="0" err="1" smtClean="0"/>
              <a:t>samopoš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7 ili 8 – vrlo nisko samopoštovanje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6169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PD(Personalizacija Dobro) </a:t>
            </a:r>
          </a:p>
          <a:p>
            <a:r>
              <a:rPr lang="hr-HR" dirty="0" smtClean="0"/>
              <a:t>p. 1,4,11,12,23,27,36 i 45</a:t>
            </a:r>
          </a:p>
          <a:p>
            <a:r>
              <a:rPr lang="hr-HR" dirty="0" smtClean="0"/>
              <a:t>Zbroj PD: 7 ili 8- vrlo optimističan</a:t>
            </a:r>
          </a:p>
          <a:p>
            <a:r>
              <a:rPr lang="hr-HR" dirty="0" smtClean="0"/>
              <a:t>6- umjereno optimističan</a:t>
            </a:r>
          </a:p>
          <a:p>
            <a:r>
              <a:rPr lang="hr-HR" dirty="0" smtClean="0"/>
              <a:t>4 ili 5- prosječan</a:t>
            </a:r>
          </a:p>
          <a:p>
            <a:r>
              <a:rPr lang="hr-HR" dirty="0" smtClean="0"/>
              <a:t>3- umjereno pesimističan</a:t>
            </a:r>
          </a:p>
          <a:p>
            <a:r>
              <a:rPr lang="hr-HR" dirty="0" smtClean="0"/>
              <a:t>0,1 ili 2- vrlo pesimističan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110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Trenutak istine: DA LI STE OPTIMIST ILI PESIMIST 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hr-HR" dirty="0" smtClean="0"/>
              <a:t>Ukupno L=TL+OL+PL (Zbroj za loše događaje)</a:t>
            </a:r>
          </a:p>
          <a:p>
            <a:r>
              <a:rPr lang="hr-HR" dirty="0" smtClean="0"/>
              <a:t>Ukupno D=TD+OD+PD(Zbroj za </a:t>
            </a:r>
            <a:r>
              <a:rPr lang="hr-HR" dirty="0" err="1" smtClean="0"/>
              <a:t>dbr</a:t>
            </a:r>
            <a:r>
              <a:rPr lang="hr-HR" dirty="0" smtClean="0"/>
              <a:t> događaje)</a:t>
            </a:r>
          </a:p>
          <a:p>
            <a:r>
              <a:rPr lang="hr-HR" dirty="0" smtClean="0"/>
              <a:t>Ukupan rezultat= D-L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i="1" dirty="0" smtClean="0"/>
              <a:t>Tumačenje rezultata: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L REZULTAT: 3-6 izvanredni optimist,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6-9 umjereni optimist, 10 i 11 prosjek,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12-14 umjereni pesimist,</a:t>
            </a:r>
          </a:p>
          <a:p>
            <a:pPr marL="0" indent="0">
              <a:buNone/>
            </a:pPr>
            <a:r>
              <a:rPr lang="hr-HR" dirty="0" smtClean="0"/>
              <a:t> iznad 14- promjena nužna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5"/>
            <a:ext cx="1728192" cy="141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718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 REZULTAT. 19 i više- o dobrim događajima razmišljate jako optimistično,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17-19 umjereni optimist, 14-16 prosječan,</a:t>
            </a:r>
          </a:p>
          <a:p>
            <a:pPr marL="0" indent="0">
              <a:buNone/>
            </a:pPr>
            <a:r>
              <a:rPr lang="hr-HR" dirty="0" smtClean="0"/>
              <a:t>   11-13 prilični pesimist,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10 i manje – promjena nužna.</a:t>
            </a:r>
          </a:p>
          <a:p>
            <a:pPr marL="0" indent="0">
              <a:buNone/>
            </a:pPr>
            <a:r>
              <a:rPr lang="hr-HR" dirty="0" smtClean="0"/>
              <a:t>I UKUPNI REZULTAT D-L:</a:t>
            </a:r>
          </a:p>
          <a:p>
            <a:pPr marL="0" indent="0">
              <a:buNone/>
            </a:pPr>
            <a:r>
              <a:rPr lang="hr-HR" dirty="0" smtClean="0"/>
              <a:t>IZNAD 8- U SVEMU VELIKI OPTIMIST</a:t>
            </a:r>
          </a:p>
          <a:p>
            <a:pPr marL="0" indent="0">
              <a:buNone/>
            </a:pPr>
            <a:r>
              <a:rPr lang="hr-HR" dirty="0" smtClean="0"/>
              <a:t>3-5 PROSJEČAN</a:t>
            </a:r>
          </a:p>
          <a:p>
            <a:pPr marL="0" indent="0">
              <a:buNone/>
            </a:pPr>
            <a:r>
              <a:rPr lang="hr-HR" dirty="0" smtClean="0"/>
              <a:t>1ILI 2- UMJERENI PESIMIST</a:t>
            </a:r>
          </a:p>
          <a:p>
            <a:pPr marL="0" indent="0">
              <a:buNone/>
            </a:pPr>
            <a:r>
              <a:rPr lang="hr-HR" dirty="0" smtClean="0"/>
              <a:t>0 ILI MANJE JE VRLO </a:t>
            </a:r>
            <a:r>
              <a:rPr lang="hr-HR" dirty="0" err="1" smtClean="0"/>
              <a:t>VRLO</a:t>
            </a:r>
            <a:r>
              <a:rPr lang="hr-HR" dirty="0" smtClean="0"/>
              <a:t> POTREBAN PROMJENE JER JE  PESIMISTIČAN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1872208" cy="13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44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POZITIVNA PSIHOLOGIJA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 zadnjih 30 god u psihologijskim časopisima objavljeno je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45 000 članaka o depresiji, a samo 400 o radosti (prema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Martin </a:t>
            </a:r>
            <a:r>
              <a:rPr lang="hr-HR" sz="2400" dirty="0" err="1" smtClean="0"/>
              <a:t>Seligman</a:t>
            </a:r>
            <a:r>
              <a:rPr lang="hr-HR" sz="2400" dirty="0" smtClean="0"/>
              <a:t> „ Naučeni optimizam”, 2006.)</a:t>
            </a:r>
          </a:p>
          <a:p>
            <a:r>
              <a:rPr lang="hr-HR" sz="2400" dirty="0" smtClean="0"/>
              <a:t>Općenito je  trend, pogotovo u „</a:t>
            </a:r>
            <a:r>
              <a:rPr lang="hr-HR" sz="2400" dirty="0" err="1" smtClean="0"/>
              <a:t>pomagačkim</a:t>
            </a:r>
            <a:r>
              <a:rPr lang="hr-HR" sz="2400" dirty="0" smtClean="0"/>
              <a:t>” strukama, da smo usmjereni na bolesti, depresije, na ono što ljude čini tužnima ili zabrinutima,a malo na ono što ljude čini </a:t>
            </a:r>
            <a:r>
              <a:rPr lang="hr-HR" sz="2400" b="1" dirty="0" smtClean="0"/>
              <a:t>sretnima.</a:t>
            </a:r>
          </a:p>
          <a:p>
            <a:endParaRPr lang="hr-HR" sz="2400" b="1" dirty="0" smtClean="0"/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418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DJECA, za razliku od odraslih, IMAJU OBILNU I IRACIONALNU NADU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stilu objašnjavanja kod prosječne djece ogromna je prevaga optimizma, nego kod odraslih. </a:t>
            </a:r>
          </a:p>
          <a:p>
            <a:r>
              <a:rPr lang="hr-HR" dirty="0" smtClean="0"/>
              <a:t>Ovako razmišljaju: Dobri događaji će trajati zauvijek, koristit će na sve moguće načine i zasluga su samog djeteta. Loši događaji ponekad nalete, brzo se izgube a skrivio ih je netko drugi.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2088232" cy="162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72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Bez obzira na tu zaštitu od beznadnosti koju djeca imaju, neka djeca imaju veliku predispoziciju za pesimizam i depresiju u adolescenciji. CASQ upitnik je dobar indikator tko im je sklon, a tko nije.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CASQ upitnik za djecu ćete dobiti e- </a:t>
            </a:r>
            <a:r>
              <a:rPr lang="hr-HR" dirty="0" err="1" smtClean="0"/>
              <a:t>mailom</a:t>
            </a:r>
            <a:r>
              <a:rPr lang="hr-HR" dirty="0" smtClean="0"/>
              <a:t>, kao i ključ za bodovanje i tumačenje.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188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S PESIMISTIČNIM DJETETOM 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Ponekad će optimizam psihologa biti ključan za početak njihovog optimizma jer smo:</a:t>
            </a:r>
          </a:p>
          <a:p>
            <a:r>
              <a:rPr lang="hr-HR" dirty="0" smtClean="0"/>
              <a:t>1. MODEL KOREKTIVNOG OPTIMISTIČNOG NAČINA RAZMIŠLJANJA</a:t>
            </a:r>
          </a:p>
          <a:p>
            <a:r>
              <a:rPr lang="hr-HR" dirty="0" smtClean="0"/>
              <a:t>2. DJETETOV MOTIVATOR ZA OPTIMIZAM</a:t>
            </a:r>
          </a:p>
          <a:p>
            <a:endParaRPr lang="hr-HR" dirty="0"/>
          </a:p>
          <a:p>
            <a:r>
              <a:rPr lang="hr-HR" dirty="0" smtClean="0"/>
              <a:t>Zato je važno da smo mi optimistični.</a:t>
            </a:r>
          </a:p>
          <a:p>
            <a:pPr marL="0" indent="0">
              <a:buNone/>
            </a:pPr>
            <a:r>
              <a:rPr lang="hr-HR" dirty="0" smtClean="0"/>
              <a:t> Kako ćemo nekome dati nešto što ni sami nemamo ?   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1584176" cy="11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5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NUPOS OBRAZAC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Koristi se kod transformiranja pesimističnog u optimističan stil objašnjavanja.</a:t>
            </a:r>
          </a:p>
          <a:p>
            <a:pPr lvl="0"/>
            <a:r>
              <a:rPr lang="hr-HR" dirty="0" smtClean="0"/>
              <a:t>Sastoji se od:</a:t>
            </a:r>
          </a:p>
          <a:p>
            <a:pPr lvl="0"/>
            <a:r>
              <a:rPr lang="hr-HR" b="1" dirty="0" smtClean="0"/>
              <a:t>Nedaća </a:t>
            </a:r>
            <a:r>
              <a:rPr lang="hr-HR" b="1" dirty="0"/>
              <a:t>(N): </a:t>
            </a:r>
            <a:r>
              <a:rPr lang="hr-HR" b="1" dirty="0" smtClean="0"/>
              <a:t>_______________________________________________</a:t>
            </a:r>
          </a:p>
          <a:p>
            <a:pPr lvl="0"/>
            <a:endParaRPr lang="hr-HR" b="1" dirty="0"/>
          </a:p>
          <a:p>
            <a:pPr lvl="0"/>
            <a:r>
              <a:rPr lang="hr-HR" b="1" dirty="0" smtClean="0"/>
              <a:t>Uvjerenje </a:t>
            </a:r>
            <a:r>
              <a:rPr lang="hr-HR" b="1" dirty="0"/>
              <a:t>(U): </a:t>
            </a:r>
            <a:r>
              <a:rPr lang="hr-HR" b="1" dirty="0" smtClean="0"/>
              <a:t>_______________________________________________</a:t>
            </a:r>
          </a:p>
          <a:p>
            <a:pPr lvl="0"/>
            <a:endParaRPr lang="hr-HR" b="1" dirty="0" smtClean="0"/>
          </a:p>
          <a:p>
            <a:pPr lvl="0"/>
            <a:r>
              <a:rPr lang="hr-HR" b="1" dirty="0" smtClean="0"/>
              <a:t>Posljedice  (P): _______________________________________________</a:t>
            </a:r>
          </a:p>
          <a:p>
            <a:pPr marL="0" lvl="0" indent="0">
              <a:buNone/>
            </a:pPr>
            <a:r>
              <a:rPr lang="hr-HR" b="1" dirty="0" smtClean="0"/>
              <a:t> </a:t>
            </a:r>
          </a:p>
          <a:p>
            <a:pPr lvl="0"/>
            <a:r>
              <a:rPr lang="hr-HR" b="1" dirty="0" smtClean="0"/>
              <a:t>Osporavanje </a:t>
            </a:r>
            <a:r>
              <a:rPr lang="hr-HR" b="1" dirty="0"/>
              <a:t>(O):  </a:t>
            </a:r>
            <a:r>
              <a:rPr lang="hr-HR" b="1" dirty="0" smtClean="0"/>
              <a:t>_______________________________________________</a:t>
            </a:r>
            <a:r>
              <a:rPr lang="hr-HR" b="1" dirty="0"/>
              <a:t> </a:t>
            </a:r>
            <a:endParaRPr lang="hr-HR" b="1" dirty="0" smtClean="0"/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b="1" dirty="0"/>
              <a:t>Snaga (S): </a:t>
            </a:r>
            <a:endParaRPr lang="hr-HR" b="1" dirty="0" smtClean="0"/>
          </a:p>
          <a:p>
            <a:pPr marL="0" lvl="0" indent="0">
              <a:buNone/>
            </a:pPr>
            <a:r>
              <a:rPr lang="hr-HR" b="1" dirty="0" smtClean="0"/>
              <a:t>    _______________________________________________ 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42396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NUPOS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 </a:t>
            </a:r>
            <a:r>
              <a:rPr lang="hr-HR" b="1" dirty="0" err="1"/>
              <a:t>N</a:t>
            </a:r>
            <a:r>
              <a:rPr lang="hr-HR" dirty="0" err="1"/>
              <a:t>....nedavna</a:t>
            </a:r>
            <a:r>
              <a:rPr lang="hr-HR" dirty="0"/>
              <a:t> nedaća; odgovoriti na pitanja</a:t>
            </a:r>
            <a:r>
              <a:rPr lang="hr-HR" b="1" dirty="0"/>
              <a:t>    </a:t>
            </a:r>
            <a:r>
              <a:rPr lang="hr-HR" b="1" i="1" dirty="0"/>
              <a:t>tko?    što?   kada?   gdje</a:t>
            </a:r>
            <a:r>
              <a:rPr lang="hr-HR" b="1" i="1" dirty="0" smtClean="0"/>
              <a:t>?</a:t>
            </a:r>
          </a:p>
          <a:p>
            <a:r>
              <a:rPr lang="hr-HR" b="1" dirty="0" err="1"/>
              <a:t>U</a:t>
            </a:r>
            <a:r>
              <a:rPr lang="hr-HR" dirty="0" err="1"/>
              <a:t>....naše</a:t>
            </a:r>
            <a:r>
              <a:rPr lang="hr-HR" dirty="0"/>
              <a:t> misli koje se pri toj nedaći jave, a odgovaraju na pitanje     </a:t>
            </a:r>
            <a:r>
              <a:rPr lang="hr-HR" b="1" i="1" dirty="0"/>
              <a:t>zašto?</a:t>
            </a:r>
            <a:endParaRPr lang="hr-HR" dirty="0"/>
          </a:p>
          <a:p>
            <a:r>
              <a:rPr lang="hr-HR" b="1" dirty="0" err="1"/>
              <a:t>P</a:t>
            </a:r>
            <a:r>
              <a:rPr lang="hr-HR" dirty="0" err="1"/>
              <a:t>....naši</a:t>
            </a:r>
            <a:r>
              <a:rPr lang="hr-HR" dirty="0"/>
              <a:t> osjećaji koje smo pri tome </a:t>
            </a:r>
            <a:r>
              <a:rPr lang="hr-HR" dirty="0" smtClean="0"/>
              <a:t>osjećali</a:t>
            </a:r>
          </a:p>
          <a:p>
            <a:r>
              <a:rPr lang="hr-HR" b="1" dirty="0" err="1"/>
              <a:t>O</a:t>
            </a:r>
            <a:r>
              <a:rPr lang="hr-HR" dirty="0" err="1"/>
              <a:t>....osporavanje</a:t>
            </a:r>
            <a:r>
              <a:rPr lang="hr-HR" dirty="0"/>
              <a:t> neutemeljenog </a:t>
            </a:r>
            <a:r>
              <a:rPr lang="hr-HR" dirty="0" smtClean="0"/>
              <a:t>negativnog </a:t>
            </a:r>
            <a:r>
              <a:rPr lang="hr-HR" dirty="0"/>
              <a:t>mišljenja kroz navođenje dokaza za i protiv, uvođenje </a:t>
            </a:r>
            <a:r>
              <a:rPr lang="hr-HR" dirty="0" smtClean="0"/>
              <a:t>alternative (Kako još mogu tumačiti svoju nedaću ?),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/>
              <a:t>odustajanje od «što ako ovo, što ako ono</a:t>
            </a:r>
            <a:r>
              <a:rPr lang="hr-HR" dirty="0" smtClean="0"/>
              <a:t>»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/>
              <a:t>mišljenja (katastrofičnog  načina mišljenja)</a:t>
            </a:r>
          </a:p>
          <a:p>
            <a:r>
              <a:rPr lang="hr-HR" dirty="0" smtClean="0"/>
              <a:t>OSPORAVANJE JE NAJVAŽNIJI DIO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244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OSPORAVANJE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VJEŠTINA OSPORAVANJA VLASTITOG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MIŠLJENJA I ODUSTAJANJA OD KATASTROFIČNOG NAČINA RAZMIŠLJANJA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PREDSTAVLJA </a:t>
            </a:r>
          </a:p>
          <a:p>
            <a:pPr marL="0" indent="0">
              <a:buNone/>
            </a:pPr>
            <a:r>
              <a:rPr lang="hr-HR" dirty="0" smtClean="0"/>
              <a:t>TRAJAN I UČINKOVIT NAČIN PROMIŠLJANJA TOČNOSTI NAŠIH NEUTEMELJENIH TUMAČENJA.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48150"/>
            <a:ext cx="47625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71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Uz ovu vještinu iznosi se na vidjelo netočnost vlastitih uvjerenja, te dokazujemo ili da su pretjerana, ili naprosto neistinita.</a:t>
            </a:r>
          </a:p>
          <a:p>
            <a:r>
              <a:rPr lang="hr-HR" dirty="0" smtClean="0"/>
              <a:t>Osporavanje se mora temeljiti na činjenicama- točnost je važna.</a:t>
            </a:r>
          </a:p>
          <a:p>
            <a:r>
              <a:rPr lang="hr-HR" dirty="0" smtClean="0"/>
              <a:t>Da bismo pobijedili pesimizam, treba postojati skeptičnost prema vlastitom mišljenju o sebi.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325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 </a:t>
            </a:r>
            <a:br>
              <a:rPr lang="hr-HR" dirty="0"/>
            </a:br>
            <a:r>
              <a:rPr lang="hr-HR" sz="2200" dirty="0"/>
              <a:t>Evo par pitanja koje sebi možemo postaviti kod osporavanja (O) i odustajanja od katastrofičnog načina razmišljanja:</a:t>
            </a:r>
            <a:br>
              <a:rPr lang="hr-HR" sz="2200" dirty="0"/>
            </a:br>
            <a:endParaRPr lang="hr-HR" sz="2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1</a:t>
            </a:r>
            <a:r>
              <a:rPr lang="hr-HR" dirty="0"/>
              <a:t>. Što dokazuje da je ovo uvjerenje točno?</a:t>
            </a:r>
          </a:p>
          <a:p>
            <a:pPr marL="0" indent="0">
              <a:buNone/>
            </a:pPr>
            <a:r>
              <a:rPr lang="hr-HR" dirty="0"/>
              <a:t>    Što dokazuje da nije točno?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2. Kako još mogu sagledati ovu situaciju?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3. Što je najgore što se može dogoditi?</a:t>
            </a:r>
          </a:p>
          <a:p>
            <a:pPr marL="0" indent="0">
              <a:buNone/>
            </a:pPr>
            <a:r>
              <a:rPr lang="hr-HR" dirty="0"/>
              <a:t>    Je li vjerojatno da će se to dogoditi?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4. Što je najbolje što se može dogoditi?</a:t>
            </a:r>
          </a:p>
          <a:p>
            <a:pPr marL="0" indent="0">
              <a:buNone/>
            </a:pPr>
            <a:r>
              <a:rPr lang="hr-HR" dirty="0"/>
              <a:t>    Je li vjerojatno da će se to dogoditi</a:t>
            </a:r>
            <a:r>
              <a:rPr lang="hr-HR" dirty="0" smtClean="0"/>
              <a:t>?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5. Što je najvjerojatniji ishod</a:t>
            </a:r>
            <a:r>
              <a:rPr lang="hr-HR" dirty="0" smtClean="0"/>
              <a:t>?</a:t>
            </a:r>
            <a:endParaRPr lang="hr-HR" dirty="0"/>
          </a:p>
          <a:p>
            <a:r>
              <a:rPr lang="hr-HR" dirty="0" smtClean="0"/>
              <a:t>6</a:t>
            </a:r>
            <a:r>
              <a:rPr lang="hr-HR" dirty="0"/>
              <a:t>. Što je moj plan aktivnosti, osobito u slučaju najvjerojatnijeg ishoda?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081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/>
              <a:t>S</a:t>
            </a:r>
            <a:r>
              <a:rPr lang="hr-HR" dirty="0" err="1"/>
              <a:t>....snaga</a:t>
            </a:r>
            <a:r>
              <a:rPr lang="hr-HR" dirty="0"/>
              <a:t>; emocionalna i bihevioralna posljedica osporavanja</a:t>
            </a:r>
          </a:p>
          <a:p>
            <a:pPr marL="0" indent="0">
              <a:buNone/>
            </a:pPr>
            <a:r>
              <a:rPr lang="hr-HR" dirty="0" smtClean="0"/>
              <a:t>Kako se sada osjećam i što radim nakon ovakvog optimističnijeg  sagledavanja situacije</a:t>
            </a: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556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dječjeg NUPOSA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hr-HR" dirty="0" smtClean="0"/>
              <a:t>: </a:t>
            </a:r>
            <a:r>
              <a:rPr lang="hr-HR" sz="2000" dirty="0" smtClean="0"/>
              <a:t>Brat je 5 god stariji od mene. Ima 16 god. On ima </a:t>
            </a:r>
            <a:r>
              <a:rPr lang="hr-HR" sz="2000" dirty="0" err="1" smtClean="0"/>
              <a:t>Downov</a:t>
            </a:r>
            <a:r>
              <a:rPr lang="hr-HR" sz="2000" dirty="0" smtClean="0"/>
              <a:t> sindrom. Ja ga volim ali ponekad me razbjesni. Kao neki dan. Odšetali smo do City Centra. Išli smo tati kupiti poklon za rođendan. Ušli smo u taj dućan, ali uskoro su tu ušla i dva momka iz naše škole. Oni su ok momci. Počeo sam pričati s njima, kad odjednom zovne me brat Ante. Rekao sam mu neka pričeka  a on me stalno dozivao, sav uzbuđen. Momci s kojima sam pričao počeli su se smijati, pa sam se okrenuo. Ante je ležao na nekakvom stolu za masažu koji ima kotače. Mahao je i pljeskao rukama i izgledao zaista budalasto. Stalno me dozivao i smijao se na sav glas. Svi su buljili. Stvarno sam se razbjesnio i odvukao ga sa tog stola. Prilično ružno sam vikao na njega i rekao da se više nikada neću družiti s njim.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3645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2800" dirty="0"/>
              <a:t>Zato se razvila POZITIVNA PSIHOLOGIJA:</a:t>
            </a:r>
            <a:r>
              <a:rPr lang="vi-VN" sz="2800" dirty="0"/>
              <a:t>disciplin</a:t>
            </a:r>
            <a:r>
              <a:rPr lang="hr-HR" sz="2800" dirty="0"/>
              <a:t>a</a:t>
            </a:r>
            <a:r>
              <a:rPr lang="vi-VN" sz="2800" dirty="0"/>
              <a:t> u psihologiji koja se bavi pozitivnim fenomenima kao što su </a:t>
            </a:r>
            <a:r>
              <a:rPr lang="vi-VN" sz="2800" dirty="0">
                <a:solidFill>
                  <a:srgbClr val="FF0000"/>
                </a:solidFill>
              </a:rPr>
              <a:t>sreća, životno zadovoljstvo, optimizam </a:t>
            </a:r>
            <a:r>
              <a:rPr lang="vi-VN" sz="2800" dirty="0"/>
              <a:t>i slično. </a:t>
            </a:r>
            <a:r>
              <a:rPr lang="vi-VN" sz="2800" dirty="0" smtClean="0"/>
              <a:t>Posebno </a:t>
            </a:r>
            <a:r>
              <a:rPr lang="hr-HR" sz="2800" dirty="0"/>
              <a:t>naglašava </a:t>
            </a:r>
            <a:r>
              <a:rPr lang="vi-VN" sz="2800" dirty="0"/>
              <a:t>važnosti pozitivnih emocija u životu i obrazovanju. Naime, istraživanja pokazuju da </a:t>
            </a:r>
            <a:r>
              <a:rPr lang="vi-VN" sz="2800" dirty="0">
                <a:solidFill>
                  <a:srgbClr val="C00000"/>
                </a:solidFill>
              </a:rPr>
              <a:t>pozitivne emocije pozitivno djeluju na naše razmišljanje, donošenje odluka, produktivnost, međuljudske odnose i zdravlje. Pod djelovanjem pozitivnih emocija učenici imaju veći opseg pažnje i brže uče.</a:t>
            </a:r>
            <a:endParaRPr lang="hr-HR" sz="2800" dirty="0">
              <a:solidFill>
                <a:srgbClr val="C00000"/>
              </a:solidFill>
            </a:endParaRPr>
          </a:p>
          <a:p>
            <a:r>
              <a:rPr lang="hr-HR" sz="2800" dirty="0"/>
              <a:t>Istraživanja potvrđuju </a:t>
            </a:r>
            <a:r>
              <a:rPr lang="hr-HR" sz="2000" dirty="0"/>
              <a:t> </a:t>
            </a:r>
            <a:r>
              <a:rPr lang="hr-HR" dirty="0"/>
              <a:t>povezanost pozitivnih emocija i našeg psihičkog i fizičkog zdravlja, kao i pozitivnih  emocija na otpornost prema bolestima</a:t>
            </a:r>
            <a:r>
              <a:rPr lang="hr-HR" sz="2000" dirty="0" smtClean="0"/>
              <a:t>.</a:t>
            </a:r>
          </a:p>
          <a:p>
            <a:endParaRPr lang="hr-HR" sz="2000" dirty="0"/>
          </a:p>
          <a:p>
            <a:endParaRPr lang="vi-VN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293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hr-HR" dirty="0" smtClean="0"/>
              <a:t>: </a:t>
            </a:r>
            <a:r>
              <a:rPr lang="hr-HR" sz="2000" dirty="0" smtClean="0"/>
              <a:t>Mrzim Antu. Zašto je baš mene dopao takav brat? Uvijek izvede neku glupost i dovede me u neugodnu situaciju. Svi u školi misle da sam i ja uvrnut, zbog njega. Uvijek mi nešto dobacuju i daju mi svakakve nadimke. On je takav bezveznjak. Da se barem nikada nije rodio.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hr-HR" sz="2800" dirty="0" smtClean="0"/>
              <a:t>:</a:t>
            </a:r>
            <a:r>
              <a:rPr lang="hr-HR" sz="2000" dirty="0" smtClean="0"/>
              <a:t> Bio sam zaista bijesan. Najradije bih ga lupio iz sve snage. Valjda me bilo i sram. Htio sam što prije nestati odande. Antu nisam htio ni pogledati. Kao, najradije bih se pravio kao da ga ne poznajem.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0066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hr-HR" dirty="0" smtClean="0"/>
              <a:t>: </a:t>
            </a:r>
            <a:r>
              <a:rPr lang="hr-HR" sz="2000" dirty="0" smtClean="0"/>
              <a:t>Ponekad je zaista teško biti s njim. U nekim prilikama se ponaša zbilja budalasto. Ali, ne čini on to namjerno. Ne zna drugačije. On je kao mali dječak u velikom tijelu. Kad sam bijesan, znam pomisliti kako je bolje da ga nema, ali znamo se mi dobro zezati. Često me nasmije i razvedri kad sam loše volje. Falio bi mi kad ga ne bi bilo. U školi mi zaista nekada dobacuju „debil”, ali nije to tako često. U stvari to radi samo Mateo, no je zao prema svima. Kad se zadnji put okomio na mene, Marija i </a:t>
            </a:r>
            <a:r>
              <a:rPr lang="hr-HR" sz="2000" dirty="0" err="1" smtClean="0"/>
              <a:t>Frane</a:t>
            </a:r>
            <a:r>
              <a:rPr lang="hr-HR" sz="2000" dirty="0" smtClean="0"/>
              <a:t> su mu rekli neka začepi. Pa oni valjda ne misle da sam čudan.</a:t>
            </a: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hr-HR" sz="2000" dirty="0" smtClean="0"/>
              <a:t>: Nisam više bio tako bijesan na njega. Još mi je bilo neugodno, ali ne kao prije.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38429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Istraživanja pokazuju da ljudi u depresiji imaju 1:</a:t>
            </a:r>
            <a:r>
              <a:rPr lang="hr-HR" dirty="0" err="1" smtClean="0"/>
              <a:t>1</a:t>
            </a:r>
            <a:r>
              <a:rPr lang="hr-HR" dirty="0" smtClean="0"/>
              <a:t> omjer loših i dobrih misli. Kod ljudi koji nisu u depresiji omjer je 2:1 u korist dobrih misli</a:t>
            </a:r>
          </a:p>
          <a:p>
            <a:r>
              <a:rPr lang="hr-HR" dirty="0" smtClean="0"/>
              <a:t>Što se još može napraviti da taj omjer kod djece bude 2:1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10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BISERI PRIJE SPAVANJA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Tik pred spavanje napraviti osvrt na sve dobre i loše stvari koje su se desile toga dana; brojimo te vidimo omjer misli</a:t>
            </a:r>
          </a:p>
          <a:p>
            <a:r>
              <a:rPr lang="hr-HR" dirty="0" smtClean="0"/>
              <a:t>Pomoću te igre nastoji se oblikovati  omjer pozitivnog stanja uma</a:t>
            </a:r>
          </a:p>
          <a:p>
            <a:r>
              <a:rPr lang="hr-HR" dirty="0" smtClean="0"/>
              <a:t>Posljednje misli koje dijete ima prije nego utone u san obiluju vizualnim prizorima, te postaju materijal oko kojeg se ispredaju snovi.   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624"/>
            <a:ext cx="1584176" cy="15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67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i="1" dirty="0" err="1" smtClean="0"/>
              <a:t>Seligman</a:t>
            </a:r>
            <a:r>
              <a:rPr lang="hr-HR" sz="2400" i="1" dirty="0" smtClean="0"/>
              <a:t> M. „Optimistično dijete”,Zagreb 2005.</a:t>
            </a:r>
          </a:p>
          <a:p>
            <a:r>
              <a:rPr lang="hr-HR" sz="2400" i="1" dirty="0" err="1" smtClean="0"/>
              <a:t>Seligman</a:t>
            </a:r>
            <a:r>
              <a:rPr lang="hr-HR" sz="2400" i="1" dirty="0" smtClean="0"/>
              <a:t> M. „Naučeni optimizam”, Zagreb 2006.</a:t>
            </a:r>
          </a:p>
          <a:p>
            <a:r>
              <a:rPr lang="hr-HR" sz="2400" i="1" dirty="0" smtClean="0"/>
              <a:t>Rijavec M. „Čuda se ipak događaju: psihologija pozitivnog mišljenja, treće izdanje</a:t>
            </a:r>
          </a:p>
          <a:p>
            <a:r>
              <a:rPr lang="hr-HR" sz="2400" i="1" dirty="0" smtClean="0"/>
              <a:t>Kako postati i ostati (ne)sretan?:psihologija iracionalnih vjerovanja, drugo izdanje</a:t>
            </a:r>
          </a:p>
          <a:p>
            <a:r>
              <a:rPr lang="hr-HR" sz="2400" i="1" dirty="0" err="1"/>
              <a:t>Lewinsohn</a:t>
            </a:r>
            <a:r>
              <a:rPr lang="hr-HR" sz="2400" i="1" dirty="0"/>
              <a:t>, </a:t>
            </a:r>
            <a:r>
              <a:rPr lang="hr-HR" sz="2400" i="1" dirty="0" err="1"/>
              <a:t>Rohde</a:t>
            </a:r>
            <a:r>
              <a:rPr lang="hr-HR" sz="2400" i="1" dirty="0"/>
              <a:t>, </a:t>
            </a:r>
            <a:r>
              <a:rPr lang="hr-HR" sz="2400" i="1" dirty="0" err="1"/>
              <a:t>Selley</a:t>
            </a:r>
            <a:r>
              <a:rPr lang="hr-HR" sz="2400" i="1" dirty="0"/>
              <a:t>, Age-</a:t>
            </a:r>
            <a:r>
              <a:rPr lang="hr-HR" sz="2400" i="1" dirty="0" err="1"/>
              <a:t>cohort</a:t>
            </a:r>
            <a:r>
              <a:rPr lang="hr-HR" sz="2400" i="1" dirty="0"/>
              <a:t> </a:t>
            </a:r>
            <a:r>
              <a:rPr lang="hr-HR" sz="2400" i="1" dirty="0" err="1"/>
              <a:t>changes</a:t>
            </a:r>
            <a:r>
              <a:rPr lang="hr-HR" sz="2400" i="1" dirty="0"/>
              <a:t> </a:t>
            </a:r>
            <a:r>
              <a:rPr lang="hr-HR" sz="2400" i="1" dirty="0" err="1"/>
              <a:t>in</a:t>
            </a:r>
            <a:r>
              <a:rPr lang="hr-HR" sz="2400" i="1" dirty="0"/>
              <a:t> </a:t>
            </a:r>
            <a:r>
              <a:rPr lang="hr-HR" sz="2400" i="1" dirty="0" err="1"/>
              <a:t>tehe</a:t>
            </a:r>
            <a:r>
              <a:rPr lang="hr-HR" sz="2400" i="1" dirty="0"/>
              <a:t> </a:t>
            </a:r>
            <a:r>
              <a:rPr lang="hr-HR" sz="2400" i="1" dirty="0" err="1"/>
              <a:t>lifetime</a:t>
            </a:r>
            <a:r>
              <a:rPr lang="hr-HR" sz="2400" i="1" dirty="0"/>
              <a:t> </a:t>
            </a:r>
            <a:r>
              <a:rPr lang="hr-HR" sz="2400" i="1" dirty="0" err="1"/>
              <a:t>ocurence</a:t>
            </a:r>
            <a:r>
              <a:rPr lang="hr-HR" sz="2400" i="1" dirty="0"/>
              <a:t> </a:t>
            </a:r>
            <a:r>
              <a:rPr lang="hr-HR" sz="2400" i="1" dirty="0" err="1"/>
              <a:t>of</a:t>
            </a:r>
            <a:r>
              <a:rPr lang="hr-HR" sz="2400" i="1" dirty="0"/>
              <a:t> </a:t>
            </a:r>
            <a:r>
              <a:rPr lang="hr-HR" sz="2400" i="1" dirty="0" err="1"/>
              <a:t>depression</a:t>
            </a:r>
            <a:r>
              <a:rPr lang="hr-HR" sz="2400" i="1" dirty="0"/>
              <a:t> </a:t>
            </a:r>
            <a:r>
              <a:rPr lang="hr-HR" sz="2400" i="1" dirty="0" err="1"/>
              <a:t>and</a:t>
            </a:r>
            <a:r>
              <a:rPr lang="hr-HR" sz="2400" i="1" dirty="0"/>
              <a:t> </a:t>
            </a:r>
            <a:r>
              <a:rPr lang="hr-HR" sz="2400" i="1" dirty="0" err="1"/>
              <a:t>other</a:t>
            </a:r>
            <a:r>
              <a:rPr lang="hr-HR" sz="2400" i="1" dirty="0"/>
              <a:t> </a:t>
            </a:r>
            <a:r>
              <a:rPr lang="hr-HR" sz="2400" i="1" dirty="0" err="1"/>
              <a:t>mental</a:t>
            </a:r>
            <a:r>
              <a:rPr lang="hr-HR" sz="2400" i="1" dirty="0"/>
              <a:t> </a:t>
            </a:r>
            <a:r>
              <a:rPr lang="hr-HR" sz="2400" i="1" dirty="0" err="1"/>
              <a:t>disorders</a:t>
            </a:r>
            <a:r>
              <a:rPr lang="hr-HR" sz="2400" i="1" dirty="0"/>
              <a:t>, </a:t>
            </a:r>
            <a:r>
              <a:rPr lang="hr-HR" sz="2400" i="1" dirty="0" err="1"/>
              <a:t>Journal</a:t>
            </a:r>
            <a:r>
              <a:rPr lang="hr-HR" sz="2400" i="1" dirty="0"/>
              <a:t> </a:t>
            </a:r>
            <a:r>
              <a:rPr lang="hr-HR" sz="2400" i="1" dirty="0" err="1"/>
              <a:t>of</a:t>
            </a:r>
            <a:r>
              <a:rPr lang="hr-HR" sz="2400" i="1" dirty="0"/>
              <a:t> </a:t>
            </a:r>
            <a:r>
              <a:rPr lang="hr-HR" sz="2400" i="1" dirty="0" err="1"/>
              <a:t>Abnormal</a:t>
            </a:r>
            <a:r>
              <a:rPr lang="hr-HR" sz="2400" i="1" dirty="0"/>
              <a:t> </a:t>
            </a:r>
            <a:r>
              <a:rPr lang="hr-HR" sz="2400" i="1" dirty="0" err="1"/>
              <a:t>Psyshology</a:t>
            </a:r>
            <a:r>
              <a:rPr lang="hr-HR" sz="2400" i="1" dirty="0"/>
              <a:t>,102,1992.)</a:t>
            </a:r>
          </a:p>
          <a:p>
            <a:endParaRPr lang="hr-HR" sz="2400" dirty="0" smtClean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4113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7030A0"/>
                </a:solidFill>
              </a:rPr>
              <a:t>HVALA NA PAŽNJI </a:t>
            </a:r>
            <a:endParaRPr lang="hr-HR" sz="3200" b="1" dirty="0" smtClean="0">
              <a:solidFill>
                <a:srgbClr val="7030A0"/>
              </a:solidFill>
            </a:endParaRPr>
          </a:p>
          <a:p>
            <a:endParaRPr lang="hr-HR" sz="3200" b="1" dirty="0" smtClean="0">
              <a:solidFill>
                <a:srgbClr val="7030A0"/>
              </a:solidFill>
            </a:endParaRPr>
          </a:p>
          <a:p>
            <a:r>
              <a:rPr lang="hr-HR" sz="3200" b="1" dirty="0" smtClean="0">
                <a:solidFill>
                  <a:srgbClr val="7030A0"/>
                </a:solidFill>
              </a:rPr>
              <a:t>I PUNO OPTIMIZMA U RADU I ŽIVOTU!</a:t>
            </a:r>
          </a:p>
          <a:p>
            <a:endParaRPr lang="hr-HR" sz="3200" b="1" dirty="0">
              <a:solidFill>
                <a:srgbClr val="7030A0"/>
              </a:solidFill>
            </a:endParaRPr>
          </a:p>
          <a:p>
            <a:endParaRPr lang="hr-HR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2948540" cy="174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60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Naglasimo još jednom ZAŠTO PESIMIZAM NE,A OPTIMIZAM DA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/>
              <a:t>Seligman</a:t>
            </a:r>
            <a:r>
              <a:rPr lang="hr-HR" dirty="0" smtClean="0"/>
              <a:t> je napravio preko tisuću studija o pesimizmu, u kojima je bilo uključeno pola milijuna djece i odraslih, te je zaključio da pesimistični ljudi prolaze lošije od optimističnijih:</a:t>
            </a:r>
          </a:p>
          <a:p>
            <a:r>
              <a:rPr lang="hr-HR" dirty="0" smtClean="0"/>
              <a:t>1. češće obolijevaju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od depresije</a:t>
            </a:r>
          </a:p>
          <a:p>
            <a:r>
              <a:rPr lang="hr-HR" dirty="0" smtClean="0"/>
              <a:t>2. u školi, na poslu i u sportu postižu manje nego što bi trebali prema svojim sposobnostima</a:t>
            </a:r>
          </a:p>
          <a:p>
            <a:r>
              <a:rPr lang="hr-HR" dirty="0" smtClean="0"/>
              <a:t>3. njihovo tjelesno zdravlje je lošije nego kod optimista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246680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02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Martin </a:t>
            </a:r>
            <a:r>
              <a:rPr lang="hr-HR" dirty="0" err="1" smtClean="0"/>
              <a:t>Seligman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err="1" smtClean="0"/>
              <a:t>Brand</a:t>
            </a:r>
            <a:r>
              <a:rPr lang="hr-HR" i="1" dirty="0" smtClean="0"/>
              <a:t> </a:t>
            </a:r>
            <a:r>
              <a:rPr lang="hr-HR" i="1" dirty="0" err="1" smtClean="0"/>
              <a:t>name</a:t>
            </a:r>
            <a:r>
              <a:rPr lang="hr-HR" i="1" dirty="0" smtClean="0"/>
              <a:t> </a:t>
            </a:r>
            <a:r>
              <a:rPr lang="hr-HR" dirty="0" smtClean="0"/>
              <a:t>pozitivne psihologije</a:t>
            </a:r>
          </a:p>
          <a:p>
            <a:r>
              <a:rPr lang="hr-HR" dirty="0" smtClean="0"/>
              <a:t>Jedan od najpoznatijih svjetskih psihologa</a:t>
            </a:r>
          </a:p>
          <a:p>
            <a:r>
              <a:rPr lang="hr-HR" dirty="0" smtClean="0"/>
              <a:t>Prema vlastitom iskazu preobraćeni pesimist, otac petero djece</a:t>
            </a:r>
          </a:p>
          <a:p>
            <a:r>
              <a:rPr lang="hr-HR" dirty="0" smtClean="0"/>
              <a:t>Nakon brojnih istraživanja izjavljuje</a:t>
            </a:r>
          </a:p>
          <a:p>
            <a:r>
              <a:rPr lang="hr-HR" dirty="0" smtClean="0"/>
              <a:t>„Nema nikakve sumnje, optimizam možete naučiti sami, optimizmom možete cijepiti svoje dijete, te ga učiniti otpornim na životne nevolje.”</a:t>
            </a:r>
            <a:endParaRPr lang="hr-HR" dirty="0"/>
          </a:p>
        </p:txBody>
      </p:sp>
      <p:pic>
        <p:nvPicPr>
          <p:cNvPr id="1026" name="Picture 2" descr="Slikovni rezultat za martin selig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26955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4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807" y="404664"/>
            <a:ext cx="4405393" cy="605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10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Seligman</a:t>
            </a:r>
            <a:r>
              <a:rPr lang="hr-HR" dirty="0" smtClean="0"/>
              <a:t> kaže da je u današnjem načinu života ozbiljnost  i pesimizam duboko ukorijenjena navika uma, te da ima dalekosežne razorne posljedice: depresivno raspoloženje, rezignaciju, nepostizanje realno mogućih uspjeha.</a:t>
            </a:r>
          </a:p>
          <a:p>
            <a:r>
              <a:rPr lang="hr-HR" dirty="0" smtClean="0"/>
              <a:t>A kao rješenje navodi </a:t>
            </a:r>
            <a:r>
              <a:rPr lang="hr-HR" i="1" dirty="0" smtClean="0">
                <a:solidFill>
                  <a:srgbClr val="7030A0"/>
                </a:solidFill>
              </a:rPr>
              <a:t>psihološku imunizaciju u djetinjstvu</a:t>
            </a:r>
            <a:r>
              <a:rPr lang="hr-HR" dirty="0" smtClean="0"/>
              <a:t>, tj. poučiti roditelje, trenere, nastavnike i cjelokupan školski sustav kako djecu </a:t>
            </a:r>
            <a:r>
              <a:rPr lang="hr-HR" b="1" dirty="0" smtClean="0">
                <a:solidFill>
                  <a:srgbClr val="7030A0"/>
                </a:solidFill>
              </a:rPr>
              <a:t>prožeti osjećajem optimizma i osobne moći .</a:t>
            </a:r>
            <a:endParaRPr lang="hr-HR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3632820" cy="150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90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munizacija protiv depresije se postiže tehnikama kojima se pesimizam mijenja u optimizam. Te su se tehnike pokazale osobito uspješnima kod djece školske dobi.</a:t>
            </a:r>
          </a:p>
          <a:p>
            <a:r>
              <a:rPr lang="hr-HR" dirty="0" smtClean="0"/>
              <a:t>…jer je dobiveno  da gotovo trećina suvremenih trinaestogodišnjaka ima izrazite simptome depresije (</a:t>
            </a:r>
            <a:r>
              <a:rPr lang="hr-HR" sz="2000" i="1" dirty="0" smtClean="0"/>
              <a:t>prema </a:t>
            </a:r>
            <a:r>
              <a:rPr lang="hr-HR" sz="2000" i="1" dirty="0" err="1" smtClean="0"/>
              <a:t>Lewinsohn</a:t>
            </a:r>
            <a:r>
              <a:rPr lang="hr-HR" sz="2000" i="1" dirty="0" smtClean="0"/>
              <a:t>, </a:t>
            </a:r>
            <a:r>
              <a:rPr lang="hr-HR" sz="2000" i="1" dirty="0" err="1" smtClean="0"/>
              <a:t>Rohde</a:t>
            </a:r>
            <a:r>
              <a:rPr lang="hr-HR" sz="2000" i="1" dirty="0" smtClean="0"/>
              <a:t>, </a:t>
            </a:r>
            <a:r>
              <a:rPr lang="hr-HR" sz="2000" i="1" dirty="0" err="1" smtClean="0"/>
              <a:t>Selley</a:t>
            </a:r>
            <a:r>
              <a:rPr lang="hr-HR" sz="2000" i="1" dirty="0" smtClean="0"/>
              <a:t>, Age-</a:t>
            </a:r>
            <a:r>
              <a:rPr lang="hr-HR" sz="2000" i="1" dirty="0" err="1" smtClean="0"/>
              <a:t>cohort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changes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in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tehe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lifetime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ocurence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of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depression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and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other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mental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disorders</a:t>
            </a:r>
            <a:r>
              <a:rPr lang="hr-HR" sz="2000" i="1" dirty="0" smtClean="0"/>
              <a:t>, </a:t>
            </a:r>
            <a:r>
              <a:rPr lang="hr-HR" sz="2000" i="1" dirty="0" err="1" smtClean="0"/>
              <a:t>Journal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of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Abnormal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Psyshology</a:t>
            </a:r>
            <a:r>
              <a:rPr lang="hr-HR" sz="2000" i="1" dirty="0" smtClean="0"/>
              <a:t>,102,1992.)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27981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1093</TotalTime>
  <Words>2736</Words>
  <Application>Microsoft Office PowerPoint</Application>
  <PresentationFormat>On-screen Show (4:3)</PresentationFormat>
  <Paragraphs>234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Bogatstvo</vt:lpstr>
      <vt:lpstr>POZITIVNA PSIHOLOGIJA U ODGOJU I OBRAZOVANJU</vt:lpstr>
      <vt:lpstr>Slide 2</vt:lpstr>
      <vt:lpstr>POZITIVNA PSIHOLOGIJA</vt:lpstr>
      <vt:lpstr>Slide 4</vt:lpstr>
      <vt:lpstr>Naglasimo još jednom ZAŠTO PESIMIZAM NE,A OPTIMIZAM DA </vt:lpstr>
      <vt:lpstr>Martin Seligman:</vt:lpstr>
      <vt:lpstr>Slide 7</vt:lpstr>
      <vt:lpstr>Slide 8</vt:lpstr>
      <vt:lpstr>Slide 9</vt:lpstr>
      <vt:lpstr> POTSJETIMO SE  simptomA NORMALNE depresije</vt:lpstr>
      <vt:lpstr>Slide 11</vt:lpstr>
      <vt:lpstr>Slide 12</vt:lpstr>
      <vt:lpstr>Istina o samopoštovanju kao lijeku protiv depresije je negdje u sredini</vt:lpstr>
      <vt:lpstr>Srećom optimizam se može vježbati i naučiti !</vt:lpstr>
      <vt:lpstr>Slide 15</vt:lpstr>
      <vt:lpstr> </vt:lpstr>
      <vt:lpstr>Slide 17</vt:lpstr>
      <vt:lpstr>Tri su elementa ZA OBJAŠNJENJE događaja koji nam se dogode:</vt:lpstr>
      <vt:lpstr>Mjerenje optimizma</vt:lpstr>
      <vt:lpstr>Bodovanje</vt:lpstr>
      <vt:lpstr>Optimističan stil objašnjavanja dobrih događaja potpuno je suprotan optimističnom stilu objašnjavanja loših događaja</vt:lpstr>
      <vt:lpstr>SVEOBUHVATNOST /SPECIFIČNOST</vt:lpstr>
      <vt:lpstr>OPTIMISTIČAN STIL OBJAŠNJAVANJA DOBRIH DOGAĐAJA-OD</vt:lpstr>
      <vt:lpstr>Što tvori nadu?</vt:lpstr>
      <vt:lpstr>Slide 25</vt:lpstr>
      <vt:lpstr>       PERSONALIZACIJA:     INTERNO / EKSTERNO</vt:lpstr>
      <vt:lpstr>Slide 27</vt:lpstr>
      <vt:lpstr>Trenutak istine: DA LI STE OPTIMIST ILI PESIMIST ? </vt:lpstr>
      <vt:lpstr>Slide 29</vt:lpstr>
      <vt:lpstr>DJECA, za razliku od odraslih, IMAJU OBILNU I IRACIONALNU NADU</vt:lpstr>
      <vt:lpstr>Slide 31</vt:lpstr>
      <vt:lpstr>ŠTO S PESIMISTIČNIM DJETETOM ? </vt:lpstr>
      <vt:lpstr>NUPOS OBRAZAC</vt:lpstr>
      <vt:lpstr>NUPOS</vt:lpstr>
      <vt:lpstr>OSPORAVANJE</vt:lpstr>
      <vt:lpstr>Slide 36</vt:lpstr>
      <vt:lpstr>  Evo par pitanja koje sebi možemo postaviti kod osporavanja (O) i odustajanja od katastrofičnog načina razmišljanja: </vt:lpstr>
      <vt:lpstr>Slide 38</vt:lpstr>
      <vt:lpstr>Primjer dječjeg NUPOSA</vt:lpstr>
      <vt:lpstr>Slide 40</vt:lpstr>
      <vt:lpstr>Slide 41</vt:lpstr>
      <vt:lpstr>Slide 42</vt:lpstr>
      <vt:lpstr>BISERI PRIJE SPAVANJA</vt:lpstr>
      <vt:lpstr>LITERATURA: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POZITIVNA PSIHOLOGIJA U ODGOJU I OBRAZOVANJU</dc:title>
  <dc:creator>Psiholog</dc:creator>
  <cp:lastModifiedBy>Korisnik</cp:lastModifiedBy>
  <cp:revision>73</cp:revision>
  <dcterms:created xsi:type="dcterms:W3CDTF">2014-10-31T14:17:43Z</dcterms:created>
  <dcterms:modified xsi:type="dcterms:W3CDTF">2015-04-28T15:56:48Z</dcterms:modified>
</cp:coreProperties>
</file>